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6"/>
  </p:notesMasterIdLst>
  <p:sldIdLst>
    <p:sldId id="289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382" r:id="rId18"/>
    <p:sldId id="378" r:id="rId19"/>
    <p:sldId id="369" r:id="rId20"/>
    <p:sldId id="383" r:id="rId21"/>
    <p:sldId id="371" r:id="rId22"/>
    <p:sldId id="306" r:id="rId23"/>
    <p:sldId id="356" r:id="rId24"/>
    <p:sldId id="38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006600"/>
    <a:srgbClr val="007400"/>
    <a:srgbClr val="003300"/>
    <a:srgbClr val="ECEEEA"/>
    <a:srgbClr val="335D7D"/>
    <a:srgbClr val="003399"/>
    <a:srgbClr val="D5920D"/>
    <a:srgbClr val="E89F0E"/>
    <a:srgbClr val="366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5080" autoAdjust="0"/>
  </p:normalViewPr>
  <p:slideViewPr>
    <p:cSldViewPr>
      <p:cViewPr>
        <p:scale>
          <a:sx n="90" d="100"/>
          <a:sy n="9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514A-4F12-4F21-B86D-BCFF89E64284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B3B6F-F47A-46F8-B1C6-F6A3E30DED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1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B3B6F-F47A-46F8-B1C6-F6A3E30DED1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50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459310"/>
            <a:ext cx="7543800" cy="286580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86C63-7393-4A1A-A3E2-67D8DBFD8FD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prstClr val="white"/>
                </a:solidFill>
              </a:rPr>
              <a:pPr/>
              <a:t>‹nº›</a:t>
            </a:fld>
            <a:endParaRPr lang="pt-BR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678" y="564540"/>
            <a:ext cx="1133475" cy="60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to 7"/>
          <p:cNvCxnSpPr/>
          <p:nvPr userDrawn="1"/>
        </p:nvCxnSpPr>
        <p:spPr>
          <a:xfrm>
            <a:off x="313083" y="99393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 userDrawn="1"/>
        </p:nvCxnSpPr>
        <p:spPr>
          <a:xfrm>
            <a:off x="427383" y="192159"/>
            <a:ext cx="14910" cy="6023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8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07092"/>
            <a:ext cx="7543800" cy="932594"/>
          </a:xfrm>
        </p:spPr>
        <p:txBody>
          <a:bodyPr anchor="ctr"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lang="pt-BR" sz="2400" b="1" kern="1200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9131-4E92-450E-91CD-54D697260628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342900" indent="-342900">
              <a:buFont typeface="+mj-lt"/>
              <a:buAutoNum type="arabicPeriod"/>
              <a:defRPr sz="1400" b="1">
                <a:solidFill>
                  <a:schemeClr val="bg1"/>
                </a:solidFill>
              </a:defRPr>
            </a:lvl1pPr>
          </a:lstStyle>
          <a:p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0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2865800" cy="68580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77657" y="0"/>
            <a:ext cx="4800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58" y="594359"/>
            <a:ext cx="25650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1" y="731520"/>
            <a:ext cx="486918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58" y="2926080"/>
            <a:ext cx="25650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7"/>
            <a:ext cx="1963882" cy="365125"/>
          </a:xfrm>
        </p:spPr>
        <p:txBody>
          <a:bodyPr/>
          <a:lstStyle>
            <a:lvl1pPr algn="l">
              <a:defRPr/>
            </a:lvl1pPr>
          </a:lstStyle>
          <a:p>
            <a:fld id="{CE457F29-623A-43AA-B78F-AF682D72FC62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 dirty="0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034FDB-509D-45E0-9C53-AD311CAE70AF}" type="slidenum">
              <a:rPr lang="pt-BR" smtClean="0">
                <a:solidFill>
                  <a:srgbClr val="637052"/>
                </a:solidFill>
              </a:rPr>
              <a:pPr/>
              <a:t>‹nº›</a:t>
            </a:fld>
            <a:endParaRPr lang="pt-BR" dirty="0">
              <a:solidFill>
                <a:srgbClr val="637052"/>
              </a:solidFill>
            </a:endParaRPr>
          </a:p>
        </p:txBody>
      </p:sp>
      <p:grpSp>
        <p:nvGrpSpPr>
          <p:cNvPr id="10" name="Grupo 10"/>
          <p:cNvGrpSpPr>
            <a:grpSpLocks/>
          </p:cNvGrpSpPr>
          <p:nvPr userDrawn="1"/>
        </p:nvGrpSpPr>
        <p:grpSpPr bwMode="auto">
          <a:xfrm>
            <a:off x="8010526" y="5574323"/>
            <a:ext cx="1133475" cy="1250589"/>
            <a:chOff x="8207579" y="5418860"/>
            <a:chExt cx="1511325" cy="1250500"/>
          </a:xfrm>
        </p:grpSpPr>
        <p:pic>
          <p:nvPicPr>
            <p:cNvPr id="11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tângulo 11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  <p:sp>
        <p:nvSpPr>
          <p:cNvPr id="13" name="Rectangle 8"/>
          <p:cNvSpPr/>
          <p:nvPr userDrawn="1"/>
        </p:nvSpPr>
        <p:spPr>
          <a:xfrm>
            <a:off x="2939712" y="-7254"/>
            <a:ext cx="4364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942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453904"/>
            <a:ext cx="7543800" cy="287120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54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9E8-F862-4F5B-A8B4-E0505905BD55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3705963" y="69652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255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132523"/>
            <a:ext cx="7543800" cy="9409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91478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91479"/>
            <a:ext cx="3703320" cy="447761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427C-87D0-4C0E-9C49-9C09EFD9C443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1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114329"/>
            <a:ext cx="7543800" cy="98560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42465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26365"/>
            <a:ext cx="3703320" cy="373416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9BBCA-CA47-4850-A5EC-634465DFCC21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06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EEC-ACCA-4D05-97FA-E3C7CA6E565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30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 userDrawn="1"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8"/>
          <p:cNvSpPr/>
          <p:nvPr userDrawn="1"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6D-AC68-41C3-A0EE-88336A86DE37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3" name="Grupo 10"/>
          <p:cNvGrpSpPr>
            <a:grpSpLocks/>
          </p:cNvGrpSpPr>
          <p:nvPr userDrawn="1"/>
        </p:nvGrpSpPr>
        <p:grpSpPr bwMode="auto">
          <a:xfrm>
            <a:off x="7989729" y="5044929"/>
            <a:ext cx="1133475" cy="1250589"/>
            <a:chOff x="8207579" y="5418860"/>
            <a:chExt cx="1511325" cy="1250500"/>
          </a:xfrm>
        </p:grpSpPr>
        <p:pic>
          <p:nvPicPr>
            <p:cNvPr id="14" name="Imagem 1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7579" y="6064830"/>
              <a:ext cx="1511325" cy="60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tângulo 14"/>
            <p:cNvSpPr/>
            <p:nvPr userDrawn="1"/>
          </p:nvSpPr>
          <p:spPr>
            <a:xfrm>
              <a:off x="8242493" y="5418860"/>
              <a:ext cx="1441498" cy="6460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pt-BR" sz="3600" b="1" dirty="0">
                  <a:solidFill>
                    <a:srgbClr val="000000"/>
                  </a:solidFill>
                </a:rPr>
                <a:t>DRH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4790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608" y="6400800"/>
            <a:ext cx="9144000" cy="457200"/>
          </a:xfrm>
          <a:prstGeom prst="rect">
            <a:avLst/>
          </a:prstGeom>
          <a:solidFill>
            <a:srgbClr val="4D8A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08" y="6276260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1076"/>
            <a:ext cx="75438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91478"/>
            <a:ext cx="7543800" cy="447761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77EB2A-5280-4896-A506-52BCBCFE8D36}" type="datetime1">
              <a:rPr lang="pt-BR" smtClean="0"/>
              <a:pPr/>
              <a:t>02/10/2019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8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7"/>
            <a:ext cx="9840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034FDB-509D-45E0-9C53-AD311CAE70AF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50" y="1181253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8"/>
          <p:cNvSpPr/>
          <p:nvPr/>
        </p:nvSpPr>
        <p:spPr>
          <a:xfrm>
            <a:off x="13608" y="6341576"/>
            <a:ext cx="9144001" cy="659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811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sp.br/drh/trabalhe-na-usp/carreiras-usp/carreira-funcionarios/renova" TargetMode="External"/><Relationship Id="rId4" Type="http://schemas.openxmlformats.org/officeDocument/2006/relationships/hyperlink" Target="http://www.usp.br/drh/renov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>
            <a:spLocks noGrp="1"/>
          </p:cNvSpPr>
          <p:nvPr>
            <p:ph idx="1"/>
          </p:nvPr>
        </p:nvSpPr>
        <p:spPr>
          <a:xfrm>
            <a:off x="976140" y="1700808"/>
            <a:ext cx="7543800" cy="4104456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3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3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</a:t>
            </a:r>
            <a:r>
              <a:rPr lang="pt-BR" sz="2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Aperfeiçoamento e Renovação 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Expansão em Piracicaba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para servidores do grupo Básico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Setembro/2019</a:t>
            </a:r>
            <a:endParaRPr lang="pt-BR" sz="28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44" y="1412776"/>
            <a:ext cx="5328592" cy="1775637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80310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Confirmada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(Termo de Adesão), o funcionário é encaminhado para a realização de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entrevista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tem como objetivo de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complementar as informações do currículo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do funcionário, suas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expectativas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habilidades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experiência de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entrevista é também importante para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auxiliar a equipe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na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análise da 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deverá ser providenciada pela Unidade/Órgão.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022028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ENTREVISTA: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Após a entrevista com o funcionário, é tarefa da Unidade/Órgão elaborar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proposta de readaptação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Trata-se de um documento onde são indicados: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a ser desempenhada;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setor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de trabalho; e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atribuições específicas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frequência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em que cada atividade é realizada.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57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documento é analisado pela equipe técnica e verifica-se se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condições propostas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se adéquam ao perfil do funcionário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 partir de então,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são iniciadas as novas atividades (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processo de readaptação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Na sequência, são avaliadas as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necessidades de capacitação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e o funcionário é encaminhado para os cursos oferecidos pela Escola USP.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686026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PROPOSTA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36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3259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/>
          <p:nvPr/>
        </p:nvCxnSpPr>
        <p:spPr>
          <a:xfrm flipV="1">
            <a:off x="312349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502589" y="2924942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ELABORAÇÃO DA PROPOSTA DE READAPTAÇÃO</a:t>
            </a: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663857" y="3615563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04656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E CONDIÇÕES DE READAPTAÇÃO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06760" y="205619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47119" y="206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962230" y="2924944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ENTREVISTA PARA ANÁLISE DO PERFIL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494628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69273" y="2072494"/>
            <a:ext cx="22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583139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8207834" y="361556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0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0728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81831" y="722522"/>
            <a:ext cx="44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PROCESSO DE READAPTAÇÃO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34667" y="2900626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INÍCIO DO PROCESSO DE </a:t>
            </a:r>
            <a:r>
              <a:rPr lang="pt-BR" dirty="0" smtClean="0">
                <a:solidFill>
                  <a:schemeClr val="tx1"/>
                </a:solidFill>
              </a:rPr>
              <a:t>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182633" y="1885522"/>
            <a:ext cx="111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7919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3711684" y="2915298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V="1">
            <a:off x="755576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3332593" y="3605918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72952" y="3591247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Durante o processo de readaptação,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novas condições de trabalho são avaliadas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pela equipe técnica (SESMT/UBAS) pelo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período de 06 meses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Finalizado esse período, é promovido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encerramento da participação no programa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das expectativas e resultados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pela equipe e servidores que concluíram o processo de readaptação.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5151154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DE PESSOAL: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79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1300" y="130253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432489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91347" y="1839355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21598" y="183935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271221" y="290964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>
            <a:endCxn id="23" idx="1"/>
          </p:cNvCxnSpPr>
          <p:nvPr/>
        </p:nvCxnSpPr>
        <p:spPr>
          <a:xfrm>
            <a:off x="900192" y="3600264"/>
            <a:ext cx="371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ctor 20"/>
          <p:cNvSpPr/>
          <p:nvPr/>
        </p:nvSpPr>
        <p:spPr>
          <a:xfrm>
            <a:off x="3805574" y="275173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E AVALIAÇÃO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1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11560" y="984378"/>
            <a:ext cx="9083352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2800" b="1" cap="all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281603" y="24429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cap="all" dirty="0"/>
          </a:p>
        </p:txBody>
      </p:sp>
      <p:sp>
        <p:nvSpPr>
          <p:cNvPr id="9" name="CaixaDeTexto 8"/>
          <p:cNvSpPr txBox="1"/>
          <p:nvPr/>
        </p:nvSpPr>
        <p:spPr>
          <a:xfrm>
            <a:off x="811294" y="1903321"/>
            <a:ext cx="40938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Avaliação da necessidade de </a:t>
            </a:r>
          </a:p>
          <a:p>
            <a:pPr>
              <a:buClr>
                <a:schemeClr val="accent2"/>
              </a:buClr>
            </a:pP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capacitação do servidor:</a:t>
            </a:r>
          </a:p>
          <a:p>
            <a:pPr>
              <a:buClr>
                <a:schemeClr val="accent2"/>
              </a:buClr>
            </a:pPr>
            <a:endParaRPr lang="pt-BR" sz="20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accent2"/>
              </a:buClr>
            </a:pPr>
            <a:endParaRPr lang="pt-BR" sz="20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883430" y="2702048"/>
            <a:ext cx="400022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Após definição das atividades do servidor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Colaboração da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chefia</a:t>
            </a: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769872" y="1901022"/>
            <a:ext cx="32700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Divulgação de cursos externos no site da escola USP:  </a:t>
            </a:r>
            <a:endParaRPr lang="pt-BR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4790109" y="3810268"/>
            <a:ext cx="4007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Verba de treinamento das Unidades</a:t>
            </a:r>
            <a:endParaRPr lang="pt-BR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820299" y="3026132"/>
            <a:ext cx="3526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000" b="1" spc="200">
                <a:solidFill>
                  <a:schemeClr val="accent1"/>
                </a:solidFill>
              </a:defRPr>
            </a:lvl1pPr>
          </a:lstStyle>
          <a:p>
            <a:pPr algn="l"/>
            <a:r>
              <a:rPr lang="pt-BR" sz="1800" dirty="0"/>
              <a:t>www.usp.br/escolausp </a:t>
            </a:r>
          </a:p>
          <a:p>
            <a:pPr algn="l"/>
            <a:r>
              <a:rPr lang="pt-BR" sz="1800" dirty="0"/>
              <a:t>Cursos e eventos &gt; Externo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835077" y="672224"/>
            <a:ext cx="2274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CAPACITAÇÃO 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811294" y="1332012"/>
            <a:ext cx="17423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2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65105" y="3874100"/>
            <a:ext cx="2187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pt-BR" sz="2000" b="1" cap="al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Cursos oferecidos</a:t>
            </a:r>
            <a:r>
              <a:rPr lang="pt-BR" sz="2000" b="1" cap="all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pt-BR" sz="2000" b="1" cap="al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409691" y="4365104"/>
            <a:ext cx="3739099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Gestão universitária</a:t>
            </a:r>
            <a:endParaRPr lang="pt-BR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Informática básica</a:t>
            </a:r>
            <a:endParaRPr lang="pt-BR" i="1" cap="all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Atendimento ao público</a:t>
            </a:r>
          </a:p>
          <a:p>
            <a:pPr marL="742950" lvl="1" indent="-28575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Comunicação escrita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4616455" y="1778288"/>
            <a:ext cx="0" cy="431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904909" y="1778288"/>
            <a:ext cx="7411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2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39953" y="132590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/>
          <p:nvPr/>
        </p:nvCxnSpPr>
        <p:spPr>
          <a:xfrm flipV="1">
            <a:off x="3123498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502589" y="2924942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ELABORAÇÃO DA PROPOSTA DE READAPTAÇÃO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663857" y="3615563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04656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ANÁLISE DA PROPOSTA E CONDIÇÕES DE READAPTAÇÃO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06760" y="2056197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47119" y="206597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962230" y="2924944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ENTREVISTA PARA ANÁLISE DO PERFIL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494628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READAPTAÇÃO: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6069273" y="2072494"/>
            <a:ext cx="222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583139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8207834" y="361556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6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80728" y="127530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81831" y="722522"/>
            <a:ext cx="4401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PROCESSO DE READAPTAÇÃO</a:t>
            </a:r>
            <a:endParaRPr lang="pt-BR" dirty="0"/>
          </a:p>
        </p:txBody>
      </p:sp>
      <p:sp>
        <p:nvSpPr>
          <p:cNvPr id="14" name="Fluxograma: Processo 13"/>
          <p:cNvSpPr/>
          <p:nvPr/>
        </p:nvSpPr>
        <p:spPr>
          <a:xfrm>
            <a:off x="1134667" y="2900626"/>
            <a:ext cx="2161268" cy="138124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INÍCIO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182633" y="1885522"/>
            <a:ext cx="1117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ESCOLA USP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279197" y="216252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UNIDADE/ÓRGÃO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3711684" y="2915298"/>
            <a:ext cx="2161268" cy="1381242"/>
          </a:xfrm>
          <a:prstGeom prst="flowChartProcess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CURSOS/AVALIAÇÃO DAS NECESSIDADES DE CAPACITAÇÃO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6" name="Conector de seta reta 25"/>
          <p:cNvCxnSpPr/>
          <p:nvPr/>
        </p:nvCxnSpPr>
        <p:spPr>
          <a:xfrm flipV="1">
            <a:off x="755576" y="3615563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3332593" y="3605918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 flipV="1">
            <a:off x="5872952" y="3591247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64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O QUE É O RENOVA?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RENOVA,  é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programa de readaptação funcional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de caráter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institucional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criado para promover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acesso a melhores condições de trabalho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para os funcionários que possuem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r>
              <a:rPr lang="pt-BR" b="1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Quem pode participar?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Por enquanto, podem se inscrever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funcionários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do grupo Básico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com </a:t>
            </a: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restrições médicas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permanentes que </a:t>
            </a:r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limitem (total ou parcialmente) o exercício das atividades da função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pt-BR" b="1" cap="none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pré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-elegíveis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2573910" cy="461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APRESENTAÇÃO:</a:t>
            </a:r>
          </a:p>
        </p:txBody>
      </p:sp>
    </p:spTree>
    <p:extLst>
      <p:ext uri="{BB962C8B-B14F-4D97-AF65-F5344CB8AC3E}">
        <p14:creationId xmlns:p14="http://schemas.microsoft.com/office/powerpoint/2010/main" val="27237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2247" y="1335929"/>
            <a:ext cx="7920880" cy="47884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Durante o processo de readaptação,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novas condições de trabalho são avaliadas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pela equipe técnica (SESMT/UBAS) pelo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período de 06 meses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Finalizado esse período, é promovido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encerramento da participação no programa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uma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das expectativas e resultados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pela equipe e servidores que concluíram o processo de readaptação.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5151154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ACOMPANHAMENTO DE PESSOAL: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96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71300" y="130253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5" name="CaixaDeTexto 4"/>
          <p:cNvSpPr txBox="1"/>
          <p:nvPr/>
        </p:nvSpPr>
        <p:spPr>
          <a:xfrm>
            <a:off x="765105" y="722768"/>
            <a:ext cx="280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 algn="just">
              <a:spcAft>
                <a:spcPts val="1200"/>
              </a:spcAft>
              <a:defRPr sz="2800" b="1" spc="-5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 smtClean="0"/>
              <a:t>PROCEDIMENTOS 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3432489" y="3615565"/>
            <a:ext cx="371029" cy="80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1691347" y="1839355"/>
            <a:ext cx="1321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21598" y="183935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EQUIPE TÉCNICA  E SERVIDORES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271221" y="290964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 DE PESSOAL (06 MESES)</a:t>
            </a:r>
          </a:p>
        </p:txBody>
      </p:sp>
      <p:cxnSp>
        <p:nvCxnSpPr>
          <p:cNvPr id="12" name="Conector de seta reta 11"/>
          <p:cNvCxnSpPr>
            <a:endCxn id="23" idx="1"/>
          </p:cNvCxnSpPr>
          <p:nvPr/>
        </p:nvCxnSpPr>
        <p:spPr>
          <a:xfrm>
            <a:off x="900192" y="3600264"/>
            <a:ext cx="37102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Conector 20"/>
          <p:cNvSpPr/>
          <p:nvPr/>
        </p:nvSpPr>
        <p:spPr>
          <a:xfrm>
            <a:off x="3805574" y="275173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CONCLUSÃO E AVALIAÇÃO DO PROCESSO DE READAPTAÇÃO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1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8477" y="3129543"/>
            <a:ext cx="4233557" cy="24827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DRH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smtClean="0">
                <a:solidFill>
                  <a:schemeClr val="bg2">
                    <a:lumMod val="50000"/>
                  </a:schemeClr>
                </a:solidFill>
              </a:rPr>
              <a:t>Fábio 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Albino Zagui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Marli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Manal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Anderson Santana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Priscila Ap. Barreto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Petho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Vera Maria de Toledo Leone Sarro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Cleonice Cardoso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Gonzales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Elaine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Versignasi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dos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Elaine Soares Ramos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Graciel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Covanzi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de Sousa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541040" y="3129543"/>
            <a:ext cx="4479654" cy="23134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Eng. Douglas Alexandre de Andrade Garcia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Edna Farina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Braggio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Dra. Elisabete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Norcia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Serrão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Telma Cecília Coutinho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Ventriglio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Vania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Manna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Ariana </a:t>
            </a: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Celis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Alcantara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10" name="Retângulo 9"/>
          <p:cNvSpPr/>
          <p:nvPr/>
        </p:nvSpPr>
        <p:spPr>
          <a:xfrm>
            <a:off x="4547970" y="5013176"/>
            <a:ext cx="4479654" cy="10823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600" b="1" i="1" dirty="0" smtClean="0">
                <a:solidFill>
                  <a:schemeClr val="bg2">
                    <a:lumMod val="50000"/>
                  </a:schemeClr>
                </a:solidFill>
              </a:rPr>
              <a:t>ESCOLA USP</a:t>
            </a:r>
            <a:endParaRPr lang="pt-BR" sz="16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Carolina Costa Góis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err="1">
                <a:solidFill>
                  <a:schemeClr val="bg2">
                    <a:lumMod val="50000"/>
                  </a:schemeClr>
                </a:solidFill>
              </a:rPr>
              <a:t>Marilúcia</a:t>
            </a: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 Alves de Lima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>
                <a:solidFill>
                  <a:schemeClr val="bg2">
                    <a:lumMod val="50000"/>
                  </a:schemeClr>
                </a:solidFill>
              </a:rPr>
              <a:t>Gabriel Ferreira 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Soares</a:t>
            </a:r>
            <a:endParaRPr lang="pt-BR" sz="15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7584" y="2625487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CAPITAL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9592" y="3129543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6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67544" y="260647"/>
            <a:ext cx="8280920" cy="235449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600"/>
              </a:spcAft>
            </a:pPr>
            <a:endParaRPr lang="pt-BR" sz="17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COORDENADORIA DE ADMINISTRAÇÃO GERAL</a:t>
            </a:r>
          </a:p>
          <a:p>
            <a:pPr marL="285750" indent="-28575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Prof. Dr. Luiz Gustavo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Nussio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pt-BR" sz="2000" b="1" dirty="0" smtClean="0">
                <a:solidFill>
                  <a:schemeClr val="accent1"/>
                </a:solidFill>
              </a:rPr>
              <a:t>DIRETORIA GERAL DO DEPARTAMENTO DE RECURSOS HUMANOS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Prof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. Dr. Fernando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Luis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Medina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Mantelatto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Retângulo 5"/>
          <p:cNvSpPr/>
          <p:nvPr/>
        </p:nvSpPr>
        <p:spPr>
          <a:xfrm>
            <a:off x="870563" y="3165739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CSCRH-LQ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Erica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Hitomi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Narazaki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608004" y="3165739"/>
            <a:ext cx="4479654" cy="185178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DVSO - SESMT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Dr.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Tufi</a:t>
            </a: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 Chalita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Eng. Paulo Roberto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Latanze</a:t>
            </a:r>
            <a:endParaRPr lang="pt-BR" sz="15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Aloisio Bispo dos Santos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Lauro Gimenes Junior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500" dirty="0" smtClean="0">
                <a:solidFill>
                  <a:schemeClr val="bg2">
                    <a:lumMod val="50000"/>
                  </a:schemeClr>
                </a:solidFill>
              </a:rPr>
              <a:t>Ricardo Ferreira de </a:t>
            </a:r>
            <a:r>
              <a:rPr lang="pt-BR" sz="1500" dirty="0" err="1" smtClean="0">
                <a:solidFill>
                  <a:schemeClr val="bg2">
                    <a:lumMod val="50000"/>
                  </a:schemeClr>
                </a:solidFill>
              </a:rPr>
              <a:t>Angeli</a:t>
            </a:r>
            <a:endParaRPr lang="pt-B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7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17323" y="2667829"/>
            <a:ext cx="7572352" cy="50405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>
                <a:solidFill>
                  <a:srgbClr val="366182"/>
                </a:solidFill>
                <a:latin typeface="+mn-lt"/>
                <a:ea typeface="+mn-ea"/>
                <a:cs typeface="+mn-cs"/>
              </a:rPr>
              <a:t>EQUIPE - PIRACICABA</a:t>
            </a:r>
            <a:endParaRPr lang="pt-BR" sz="2000" b="1" dirty="0">
              <a:solidFill>
                <a:srgbClr val="36618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4" name="Conector reto 3"/>
          <p:cNvCxnSpPr/>
          <p:nvPr/>
        </p:nvCxnSpPr>
        <p:spPr>
          <a:xfrm>
            <a:off x="893947" y="3141711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11"/>
          <p:cNvSpPr/>
          <p:nvPr/>
        </p:nvSpPr>
        <p:spPr>
          <a:xfrm>
            <a:off x="893949" y="4509120"/>
            <a:ext cx="4233557" cy="148245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PUSP-LQ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Sonia Maria Mendes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Fiore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Roberta 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Helena </a:t>
            </a:r>
            <a:r>
              <a:rPr lang="pt-BR" sz="1400" dirty="0" err="1">
                <a:solidFill>
                  <a:schemeClr val="bg2">
                    <a:lumMod val="50000"/>
                  </a:schemeClr>
                </a:solidFill>
              </a:rPr>
              <a:t>Fiorotto</a:t>
            </a: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 R. Bacha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598763" y="4832285"/>
            <a:ext cx="4233557" cy="12670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UBAS-LQ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bg2">
                    <a:lumMod val="50000"/>
                  </a:schemeClr>
                </a:solidFill>
              </a:rPr>
              <a:t>Aline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Spoto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Maluf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Esteves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Maria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Angelica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Rodini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 Silva</a:t>
            </a:r>
            <a:endParaRPr lang="pt-BR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Renan </a:t>
            </a: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Esteves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Vera Lucia Martinez Vieira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893948" y="3781295"/>
            <a:ext cx="4233557" cy="62068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pt-BR" sz="1700" b="1" i="1" dirty="0" smtClean="0">
                <a:solidFill>
                  <a:schemeClr val="bg2">
                    <a:lumMod val="50000"/>
                  </a:schemeClr>
                </a:solidFill>
              </a:rPr>
              <a:t>ESALQ</a:t>
            </a:r>
            <a:endParaRPr lang="pt-BR" sz="1700" b="1" i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bg2">
                    <a:lumMod val="50000"/>
                  </a:schemeClr>
                </a:solidFill>
              </a:rPr>
              <a:t>Ivete </a:t>
            </a:r>
            <a:r>
              <a:rPr lang="pt-BR" sz="1400" dirty="0" err="1" smtClean="0">
                <a:solidFill>
                  <a:schemeClr val="bg2">
                    <a:lumMod val="50000"/>
                  </a:schemeClr>
                </a:solidFill>
              </a:rPr>
              <a:t>Steffe</a:t>
            </a:r>
            <a:endParaRPr lang="pt-BR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4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4" name="Espaço Reservado para Conteúdo 2"/>
          <p:cNvSpPr txBox="1">
            <a:spLocks/>
          </p:cNvSpPr>
          <p:nvPr/>
        </p:nvSpPr>
        <p:spPr>
          <a:xfrm>
            <a:off x="517763" y="1194634"/>
            <a:ext cx="7920880" cy="4680520"/>
          </a:xfrm>
          <a:prstGeom prst="rect">
            <a:avLst/>
          </a:prstGeom>
          <a:solidFill>
            <a:srgbClr val="E7EFF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chemeClr val="accent1"/>
                </a:solidFill>
                <a:latin typeface="+mn-lt"/>
              </a:rPr>
              <a:t>VISITE NOSSA </a:t>
            </a: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PÁGINa</a:t>
            </a:r>
            <a:r>
              <a:rPr lang="pt-BR" sz="2000" b="1" dirty="0">
                <a:solidFill>
                  <a:schemeClr val="accent1"/>
                </a:solidFill>
                <a:latin typeface="+mn-lt"/>
              </a:rPr>
              <a:t>:</a:t>
            </a: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</a:pPr>
            <a:endParaRPr lang="pt-BR" sz="2200" b="1" dirty="0" smtClean="0">
              <a:solidFill>
                <a:srgbClr val="E89F0E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</a:pPr>
            <a:endParaRPr lang="pt-BR" sz="20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pt-BR" sz="2000" b="1" dirty="0" err="1" smtClean="0">
                <a:solidFill>
                  <a:schemeClr val="accent1"/>
                </a:solidFill>
                <a:latin typeface="+mn-lt"/>
              </a:rPr>
              <a:t>cONTATO</a:t>
            </a:r>
            <a:r>
              <a:rPr lang="pt-BR" sz="2200" b="1" dirty="0" smtClean="0">
                <a:solidFill>
                  <a:srgbClr val="E89F0E"/>
                </a:solidFill>
                <a:latin typeface="+mn-lt"/>
              </a:rPr>
              <a:t>:</a:t>
            </a:r>
            <a:endParaRPr lang="pt-BR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32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171588" y="2280585"/>
            <a:ext cx="254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25000"/>
                  </a:schemeClr>
                </a:solidFill>
                <a:hlinkClick r:id="rId4"/>
              </a:rPr>
              <a:t>www.usp.br/drh/renova</a:t>
            </a:r>
            <a:endParaRPr lang="pt-BR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48040" y="4221088"/>
            <a:ext cx="166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>
                <a:solidFill>
                  <a:srgbClr val="0192FF"/>
                </a:solidFill>
              </a:rPr>
              <a:t>renova@usp.br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800227" y="5099566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rgbClr val="0192FF"/>
                </a:solidFill>
              </a:rPr>
              <a:t>Obrigado!</a:t>
            </a:r>
            <a:endParaRPr lang="pt-BR" b="1" i="1" dirty="0">
              <a:solidFill>
                <a:srgbClr val="0192FF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60908" y="2782657"/>
            <a:ext cx="7634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400"/>
              </a:spcAft>
            </a:pPr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www.usp.br/drh/trabalhe-na-usp/carreiras-usp/carreira-funcionarios/renova</a:t>
            </a:r>
            <a:endParaRPr lang="pt-BR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6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COMO é realizado o encaminhamento para o programa? </a:t>
            </a:r>
          </a:p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ingresso no Programa RENOVA é realizado mediante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Avaliação Médico-Ocupacional (AMO) pelo SESMT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podendo ocorrer por: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pção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niciativa da chefia imediata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ou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b="1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ndicação do 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91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i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COMO O FUNCIONÁRIO PODE SOLICITAR A AVALIAÇÃO?</a:t>
            </a:r>
          </a:p>
          <a:p>
            <a:r>
              <a:rPr lang="pt-BR" cap="none" dirty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funcionário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deve levar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conhecimento de sua chefia imediata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 dificuldades funcionais encontradas devido às restrições.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Caberá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então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chefia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providenciar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preenchimento de formulário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para a solicitação da avaliação médica.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formulário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será encaminhado,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com ciência do funcionário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à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área de pessoal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que o direcionará ao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 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48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95162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No formulário de solicitação da avaliação médica são indicados: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2220102"/>
            <a:ext cx="7632848" cy="365717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m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otivo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do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encaminhamento;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Se há prejuízos para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realização das atividades da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função e quais seriam;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O histórico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alterações no desenvolvimento das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atividades;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descrição </a:t>
            </a:r>
            <a:r>
              <a:rPr lang="pt-BR" sz="2200" dirty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das atividades atualmente </a:t>
            </a: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desempenhadas; 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chemeClr val="bg2">
                    <a:lumMod val="50000"/>
                  </a:schemeClr>
                </a:solidFill>
                <a:cs typeface="Arial" panose="020B0604020202020204" pitchFamily="34" charset="0"/>
              </a:rPr>
              <a:t>A finalidade do formulário: Programa RENOVA                        (pré-inscrição)</a:t>
            </a:r>
            <a:endParaRPr lang="pt-BR" sz="2200" dirty="0">
              <a:solidFill>
                <a:schemeClr val="bg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1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Fundamentado no relato da chefia, no histórico em prontuário médico e, quando necessário, a partir de exames complementares,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médico do trabalho emitirá parecer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indicando se o servidor preenche os requisitos para o programa (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elegível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).</a:t>
            </a: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Uma vez confirmado que o servidor preenche os requisitos para participação, é realizada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etapa de acolhimento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momento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em que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objetivos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e os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benefícios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bem como o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fluxo dos procedimentos do programa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são detalhados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Assistente Social 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ou outro profissional qualificado.</a:t>
            </a:r>
            <a:endParaRPr lang="pt-BR" cap="none" dirty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endParaRPr lang="pt-BR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 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01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72879" y="148478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Recebidas as orientações gerais no acolhimento, o funcionário faz a sua opção pela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inscrição definitiva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, assinando um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termo de adesão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.</a:t>
            </a:r>
            <a:endParaRPr lang="pt-BR" b="1" cap="none" dirty="0" smtClean="0">
              <a:solidFill>
                <a:schemeClr val="bg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Nesse momento se dá a </a:t>
            </a:r>
            <a:r>
              <a:rPr lang="pt-BR" b="1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formalização do ingresso no Programa RENOVA</a:t>
            </a:r>
            <a:r>
              <a:rPr lang="pt-BR" cap="none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pt-BR" sz="2200" b="1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endParaRPr lang="pt-BR" sz="2200" b="1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10" name="CaixaDeTexto 9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35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65105" y="1283354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sp>
        <p:nvSpPr>
          <p:cNvPr id="7" name="Fluxograma: Conector 6"/>
          <p:cNvSpPr/>
          <p:nvPr/>
        </p:nvSpPr>
        <p:spPr>
          <a:xfrm>
            <a:off x="936412" y="2723514"/>
            <a:ext cx="2304256" cy="1800200"/>
          </a:xfrm>
          <a:prstGeom prst="flowChartConnector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SOLICITAÇÃO DE AVALIAÇÃO MÉDICO-OCUPACIONAL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9" name="Conector de seta reta 8"/>
          <p:cNvCxnSpPr>
            <a:stCxn id="7" idx="6"/>
          </p:cNvCxnSpPr>
          <p:nvPr/>
        </p:nvCxnSpPr>
        <p:spPr>
          <a:xfrm>
            <a:off x="3240668" y="3623614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619759" y="2932993"/>
            <a:ext cx="2161268" cy="1381242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ENCAMINHAMENTO PARA A AVALIAÇÃO MÉDICA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3"/>
          </p:cNvCxnSpPr>
          <p:nvPr/>
        </p:nvCxnSpPr>
        <p:spPr>
          <a:xfrm>
            <a:off x="5781027" y="3623614"/>
            <a:ext cx="382709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uxograma: Processo 15"/>
          <p:cNvSpPr/>
          <p:nvPr/>
        </p:nvSpPr>
        <p:spPr>
          <a:xfrm>
            <a:off x="6163736" y="2932993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 MÉDICO-OCUPACIONAL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02289" y="1986432"/>
            <a:ext cx="2502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CHEFIA E FUNCIONÁRIO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64289" y="19864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ÁREA DE PESSOAL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6308266" y="198643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MÉDICO DO TRABALHO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8306894" y="3603805"/>
            <a:ext cx="37909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09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755576" y="1283355"/>
            <a:ext cx="7920880" cy="468052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200" b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755576" y="76470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200" b="1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311" y="116632"/>
            <a:ext cx="1975313" cy="887818"/>
          </a:xfrm>
          <a:prstGeom prst="rect">
            <a:avLst/>
          </a:prstGeom>
          <a:gradFill>
            <a:gsLst>
              <a:gs pos="91000">
                <a:schemeClr val="accent1">
                  <a:tint val="66000"/>
                  <a:satMod val="160000"/>
                </a:schemeClr>
              </a:gs>
              <a:gs pos="88000">
                <a:schemeClr val="accent2">
                  <a:lumMod val="75000"/>
                </a:schemeClr>
              </a:gs>
              <a:gs pos="8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xtLst/>
        </p:spPr>
      </p:pic>
      <p:cxnSp>
        <p:nvCxnSpPr>
          <p:cNvPr id="9" name="Conector de seta reta 8"/>
          <p:cNvCxnSpPr>
            <a:endCxn id="14" idx="1"/>
          </p:cNvCxnSpPr>
          <p:nvPr/>
        </p:nvCxnSpPr>
        <p:spPr>
          <a:xfrm flipV="1">
            <a:off x="3490462" y="3623614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uxograma: Processo 13"/>
          <p:cNvSpPr/>
          <p:nvPr/>
        </p:nvSpPr>
        <p:spPr>
          <a:xfrm>
            <a:off x="3869553" y="2932993"/>
            <a:ext cx="2161268" cy="1381242"/>
          </a:xfrm>
          <a:prstGeom prst="flowChartProcess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ADESÃO         (INSCRIÇÃO DEFINITIVA) 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757762" y="2159638"/>
            <a:ext cx="130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ASSISTENTE SOCIAL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014083" y="215963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FUNCIONÁRIO</a:t>
            </a:r>
            <a:endParaRPr lang="pt-BR" dirty="0"/>
          </a:p>
        </p:txBody>
      </p:sp>
      <p:sp>
        <p:nvSpPr>
          <p:cNvPr id="23" name="Fluxograma: Processo 22"/>
          <p:cNvSpPr/>
          <p:nvPr/>
        </p:nvSpPr>
        <p:spPr>
          <a:xfrm>
            <a:off x="1329194" y="2924944"/>
            <a:ext cx="2161268" cy="1381242"/>
          </a:xfrm>
          <a:prstGeom prst="flowChartProcess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ACOLHIMENTO</a:t>
            </a:r>
          </a:p>
        </p:txBody>
      </p:sp>
      <p:sp>
        <p:nvSpPr>
          <p:cNvPr id="24" name="CaixaDeTexto 23"/>
          <p:cNvSpPr txBox="1"/>
          <p:nvPr/>
        </p:nvSpPr>
        <p:spPr>
          <a:xfrm>
            <a:off x="827584" y="773553"/>
            <a:ext cx="4122603" cy="4585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</a:pPr>
            <a:r>
              <a:rPr lang="pt-BR" sz="2800" b="1" spc="-50" dirty="0" smtClean="0">
                <a:solidFill>
                  <a:srgbClr val="E89F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INGRESSO NO PROGRAMA:</a:t>
            </a:r>
            <a:endParaRPr lang="pt-BR" sz="2800" b="1" spc="-50" dirty="0">
              <a:solidFill>
                <a:srgbClr val="E89F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flipV="1">
            <a:off x="950103" y="3615565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6028419" y="3609932"/>
            <a:ext cx="379091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13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INAMENTO CHEFIAS 12-06-2017 (1)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9235</TotalTime>
  <Words>1128</Words>
  <Application>Microsoft Office PowerPoint</Application>
  <PresentationFormat>Apresentação na tela (4:3)</PresentationFormat>
  <Paragraphs>203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TREINAMENTO CHEFIAS 12-06-2017 (1)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EQUIPE - CAPITAL</vt:lpstr>
      <vt:lpstr>EQUIPE - PIRACICABA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Renova</dc:title>
  <dc:creator>Fabio Albino Zagui</dc:creator>
  <cp:lastModifiedBy>Fabio Albino Zagui</cp:lastModifiedBy>
  <cp:revision>365</cp:revision>
  <dcterms:created xsi:type="dcterms:W3CDTF">2016-05-03T19:09:33Z</dcterms:created>
  <dcterms:modified xsi:type="dcterms:W3CDTF">2019-10-02T16:33:54Z</dcterms:modified>
</cp:coreProperties>
</file>