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289" r:id="rId2"/>
    <p:sldId id="290" r:id="rId3"/>
    <p:sldId id="291" r:id="rId4"/>
    <p:sldId id="334" r:id="rId5"/>
    <p:sldId id="335" r:id="rId6"/>
    <p:sldId id="336" r:id="rId7"/>
    <p:sldId id="339" r:id="rId8"/>
    <p:sldId id="338" r:id="rId9"/>
    <p:sldId id="333" r:id="rId10"/>
    <p:sldId id="340" r:id="rId11"/>
    <p:sldId id="310" r:id="rId12"/>
    <p:sldId id="311" r:id="rId13"/>
    <p:sldId id="312" r:id="rId14"/>
    <p:sldId id="342" r:id="rId15"/>
    <p:sldId id="360" r:id="rId16"/>
    <p:sldId id="365" r:id="rId17"/>
    <p:sldId id="361" r:id="rId18"/>
    <p:sldId id="362" r:id="rId19"/>
    <p:sldId id="355" r:id="rId20"/>
    <p:sldId id="363" r:id="rId21"/>
    <p:sldId id="306" r:id="rId22"/>
    <p:sldId id="366" r:id="rId23"/>
    <p:sldId id="364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2FF"/>
    <a:srgbClr val="74A3C6"/>
    <a:srgbClr val="9966FF"/>
    <a:srgbClr val="006600"/>
    <a:srgbClr val="007400"/>
    <a:srgbClr val="003300"/>
    <a:srgbClr val="ECEEEA"/>
    <a:srgbClr val="335D7D"/>
    <a:srgbClr val="003399"/>
    <a:srgbClr val="D59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80" autoAdjust="0"/>
  </p:normalViewPr>
  <p:slideViewPr>
    <p:cSldViewPr>
      <p:cViewPr>
        <p:scale>
          <a:sx n="90" d="100"/>
          <a:sy n="90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3784</c:v>
                </c:pt>
                <c:pt idx="1">
                  <c:v>6272</c:v>
                </c:pt>
                <c:pt idx="2">
                  <c:v>3386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842176"/>
        <c:axId val="39843712"/>
        <c:axId val="0"/>
      </c:bar3DChart>
      <c:catAx>
        <c:axId val="3984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39843712"/>
        <c:crosses val="autoZero"/>
        <c:auto val="1"/>
        <c:lblAlgn val="ctr"/>
        <c:lblOffset val="100"/>
        <c:noMultiLvlLbl val="0"/>
      </c:catAx>
      <c:valAx>
        <c:axId val="39843712"/>
        <c:scaling>
          <c:orientation val="minMax"/>
          <c:max val="65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39842176"/>
        <c:crosses val="autoZero"/>
        <c:crossBetween val="between"/>
        <c:majorUnit val="2000"/>
      </c:valAx>
    </c:plotArea>
    <c:plotVisOnly val="1"/>
    <c:dispBlanksAs val="gap"/>
    <c:showDLblsOverMax val="0"/>
  </c:chart>
  <c:spPr>
    <a:solidFill>
      <a:srgbClr val="ECEEEA"/>
    </a:solidFill>
    <a:scene3d>
      <a:camera prst="orthographicFront"/>
      <a:lightRig rig="threePt" dir="t"/>
    </a:scene3d>
    <a:sp3d>
      <a:bevelT w="165100" prst="coolSlant"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DISTRIBUIÇÃO POR GRUPO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matte"/>
          </c:spPr>
          <c:invertIfNegative val="0"/>
          <c:cat>
            <c:strRef>
              <c:f>Plan1!$A$2:$A$4</c:f>
              <c:strCache>
                <c:ptCount val="3"/>
                <c:pt idx="0">
                  <c:v>Básico</c:v>
                </c:pt>
                <c:pt idx="1">
                  <c:v>Técnico</c:v>
                </c:pt>
                <c:pt idx="2">
                  <c:v>Superior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378</c:v>
                </c:pt>
                <c:pt idx="1">
                  <c:v>83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53920"/>
        <c:axId val="41984384"/>
        <c:axId val="0"/>
      </c:bar3DChart>
      <c:catAx>
        <c:axId val="41953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1984384"/>
        <c:crosses val="autoZero"/>
        <c:auto val="1"/>
        <c:lblAlgn val="ctr"/>
        <c:lblOffset val="100"/>
        <c:noMultiLvlLbl val="0"/>
      </c:catAx>
      <c:valAx>
        <c:axId val="41984384"/>
        <c:scaling>
          <c:orientation val="minMax"/>
          <c:max val="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41953920"/>
        <c:crosses val="autoZero"/>
        <c:crossBetween val="between"/>
        <c:majorUnit val="100"/>
        <c:minorUnit val="40"/>
      </c:valAx>
    </c:plotArea>
    <c:plotVisOnly val="1"/>
    <c:dispBlanksAs val="gap"/>
    <c:showDLblsOverMax val="0"/>
  </c:chart>
  <c:spPr>
    <a:solidFill>
      <a:srgbClr val="E7EFF5"/>
    </a:solidFill>
    <a:scene3d>
      <a:camera prst="orthographicFront"/>
      <a:lightRig rig="threePt" dir="t"/>
    </a:scene3d>
    <a:sp3d>
      <a:bevelT w="165100" prst="coolSlant"/>
      <a:bevelB/>
    </a:sp3d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Rever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31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75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30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ses.usp.br/teses/disponiveis/108/108131/tde-05112018-093814/pt-br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Piracicaba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Chefias 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Assistentes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DO INTERIOR – Ribeirão </a:t>
            </a:r>
            <a:r>
              <a:rPr lang="pt-BR" sz="2200" b="1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CODAGE/CIRC/004/2019):</a:t>
            </a:r>
          </a:p>
          <a:p>
            <a:pPr marL="457200" indent="-457200">
              <a:buFont typeface="+mj-lt"/>
              <a:buAutoNum type="arabicPeriod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programa atenderá os servidores do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grupo Básico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</a:t>
            </a:r>
            <a:r>
              <a:rPr lang="pt-BR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campi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da Capital e interior, com indicativo de restrições médicas que: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899592" y="3501008"/>
            <a:ext cx="7663640" cy="517585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Inviabilizem o desempenho das atividades habituais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99592" y="5013176"/>
            <a:ext cx="7663640" cy="108012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Limitem parcialmente o exercício das atividades, exigindo, porém, por orientação médica, o acompanhamento em processo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899592" y="4149080"/>
            <a:ext cx="7663640" cy="72008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Apontem a necessidade de alteração do ambiente de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trabalho,  ou 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9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53843" y="1269477"/>
            <a:ext cx="7704856" cy="247092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processo de readaptação será estabelecido nas Unidades/Órgãos em que os servidores atuam</a:t>
            </a:r>
          </a:p>
          <a:p>
            <a:pPr marL="457200" indent="-457200">
              <a:buFont typeface="+mj-lt"/>
              <a:buAutoNum type="arabicPeriod" startAt="2"/>
            </a:pPr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4" name="Retângulo de cantos arredondados 3"/>
          <p:cNvSpPr/>
          <p:nvPr/>
        </p:nvSpPr>
        <p:spPr>
          <a:xfrm>
            <a:off x="787722" y="3501008"/>
            <a:ext cx="7698988" cy="1584176"/>
          </a:xfrm>
          <a:prstGeom prst="roundRect">
            <a:avLst/>
          </a:prstGeom>
          <a:solidFill>
            <a:schemeClr val="bg2">
              <a:lumMod val="90000"/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Em situações específicas, quando as condições para readaptação, não puderam ser oferecidas pela própria Unidade/Órgão, serão propostas transferências, fundamentadas em análises dos perfis dos servidores.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73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61312" y="1268760"/>
            <a:ext cx="7704856" cy="4536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programa priorizará a comunicação direta da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quipe RENOVA com Assistentes, Chefias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 Servidores, visando: </a:t>
            </a:r>
          </a:p>
          <a:p>
            <a:pPr lvl="0" algn="just"/>
            <a:endParaRPr lang="pt-BR" sz="22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endParaRPr lang="pt-BR" sz="20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2" name="Retângulo de cantos arredondados 1"/>
          <p:cNvSpPr/>
          <p:nvPr/>
        </p:nvSpPr>
        <p:spPr>
          <a:xfrm>
            <a:off x="788654" y="5014091"/>
            <a:ext cx="7638585" cy="79208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Garantir uma análise adequada e compartilhada das possibilidades de readaptação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64016" y="3531696"/>
            <a:ext cx="7638585" cy="136136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Oferecer esclarecimentos e orientações sobre encaminhamentos de ordem administrativa ou relacionados a questões de saúde e segurança no trabalho, bem como no que se refere a necessidades de capacitação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76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94447" y="1242337"/>
            <a:ext cx="7704856" cy="432048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 PARA CONTINUIDADE E EXPANSÃO NOS CAMPI DO INTERIOR – Ribeirão </a:t>
            </a:r>
            <a:r>
              <a:rPr lang="pt-BR" sz="2200" b="1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PReto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(OFÍCIO CODAGE/CIRC/004/2019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programa priorizará a comunicação direta da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Equipe RENOVA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com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Assistentes, Chefias e Servidores,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visando: </a:t>
            </a:r>
            <a:endParaRPr lang="pt-BR" sz="2200" cap="none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3"/>
            </a:pP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pt-BR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Retângulo de cantos arredondados 4"/>
          <p:cNvSpPr/>
          <p:nvPr/>
        </p:nvSpPr>
        <p:spPr>
          <a:xfrm>
            <a:off x="781080" y="4221088"/>
            <a:ext cx="7685087" cy="1512168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Atuar na perspectiva de facilitar o processo de compreensão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readaptação,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evidenciando os objetivos e benefícios que 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programa oferece e assistindo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os participantes em todas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as suas etapas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3843" y="722891"/>
            <a:ext cx="188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DIRETRIZES 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827582" y="3441772"/>
            <a:ext cx="7638585" cy="66745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Promover uma readaptação integradora com benefícios tanto para a Unidade/Órgão como para o servidor</a:t>
            </a:r>
          </a:p>
        </p:txBody>
      </p:sp>
    </p:spTree>
    <p:extLst>
      <p:ext uri="{BB962C8B-B14F-4D97-AF65-F5344CB8AC3E}">
        <p14:creationId xmlns:p14="http://schemas.microsoft.com/office/powerpoint/2010/main" val="325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  <a:p>
            <a:endParaRPr lang="pt-BR" u="sng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56884"/>
              </p:ext>
            </p:extLst>
          </p:nvPr>
        </p:nvGraphicFramePr>
        <p:xfrm>
          <a:off x="971600" y="2321635"/>
          <a:ext cx="7344816" cy="259588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CAMPUS</a:t>
                      </a:r>
                      <a:endParaRPr lang="pt-BR" i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06 e 07/03/2017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RIBEIRÃO PRETO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03 e 04/04/2018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pt-BR" dirty="0" smtClean="0"/>
                        <a:t>PIRACICABA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 e 11/09/2019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8000" indent="0">
                        <a:buFont typeface="Wingdings" panose="05000000000000000000" pitchFamily="2" charset="2"/>
                        <a:buNone/>
                      </a:pPr>
                      <a:r>
                        <a:rPr lang="pt-BR" dirty="0" smtClean="0"/>
                        <a:t>SÃO 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 e 18/09/2019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8000"/>
                      <a:r>
                        <a:rPr lang="pt-BR" dirty="0" smtClean="0"/>
                        <a:t>PIRASSUNUNGA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 e</a:t>
                      </a:r>
                      <a:r>
                        <a:rPr lang="pt-BR" baseline="0" dirty="0" smtClean="0"/>
                        <a:t> 09/10/2019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8000"/>
                      <a:r>
                        <a:rPr lang="pt-BR" dirty="0" smtClean="0"/>
                        <a:t>BAURU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 e 23/10/2019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1152579\AppData\Local\Microsoft\Windows\Temporary Internet Files\Content.IE5\MEC9EP7X\pencil-913101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983969">
            <a:off x="202394" y="3152387"/>
            <a:ext cx="863910" cy="69890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0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7" name="Fluxograma: Conector 6"/>
          <p:cNvSpPr/>
          <p:nvPr/>
        </p:nvSpPr>
        <p:spPr>
          <a:xfrm>
            <a:off x="936412" y="272351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3240668" y="362361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INSTRUÇÃO  E ENCAMINHAMENTO DO PROCESSO À DVSO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1737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64289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47131" y="4847343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E SERVIDOR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34822" y="4815077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764289" y="481507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CSCRH-LQ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>
            <a:off x="8325004" y="3593172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27931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formulário de Solicitação da Avaliação Médico-Ocupacional (AMO) – Unidade/Órgão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sz="2200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 – Justificativas da Chefia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</a:t>
            </a:r>
            <a:endParaRPr lang="pt-BR" sz="2200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sz="2200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Responsáveis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Chefia 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imediata </a:t>
            </a:r>
            <a:r>
              <a:rPr lang="pt-BR" sz="2200" b="1" u="sng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pt-BR" sz="2200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sz="2200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</a:t>
            </a: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780577" y="2986319"/>
            <a:ext cx="7344816" cy="297351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Motivo do encaminhamento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Prejuízos para a realização das atividades da função? Quais?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Histórico das alterações no desenvolvimento das atividades.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Descrição das atividades atualmente desempenhadas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Indicação da finalidade do formulário: Programa RENOVA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28335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24066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ENTREVISTA PARA ANÁLISE DE PERFIL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ELABORAÇÃO DA PROPOSTA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511784" y="2159638"/>
            <a:ext cx="1249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 (PUSP-LQ)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11684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159777" y="4802973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ASSISTENTE SOCIAL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34822" y="4815077"/>
            <a:ext cx="241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ADMINISTRAÇÃO DA UNIDADE/SERVIDOR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764289" y="481507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CSCRH-LQ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085495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ACOLHIMENTO</a:t>
            </a:r>
            <a:endParaRPr lang="pt-BR" dirty="0"/>
          </a:p>
        </p:txBody>
      </p:sp>
      <p:cxnSp>
        <p:nvCxnSpPr>
          <p:cNvPr id="24" name="Conector de seta reta 23"/>
          <p:cNvCxnSpPr/>
          <p:nvPr/>
        </p:nvCxnSpPr>
        <p:spPr>
          <a:xfrm>
            <a:off x="702786" y="3615565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8325004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3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240668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1697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72965" y="3615565"/>
            <a:ext cx="390771" cy="80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607594" y="2171098"/>
            <a:ext cx="111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DRH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11684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217109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159777" y="4802973"/>
            <a:ext cx="2012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CSCRH-LQ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34822" y="4815077"/>
            <a:ext cx="241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FACILITADORES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764289" y="4815077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ENGENHARIA E MEDICINA DO TRABALHO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085495" y="2924944"/>
            <a:ext cx="2161268" cy="1381242"/>
          </a:xfrm>
          <a:prstGeom prst="flowChartProcess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DE READAPTAÇÃO </a:t>
            </a: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25004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702786" y="3625071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72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560" y="984378"/>
            <a:ext cx="9083352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1" cap="all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281603" y="24429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1294" y="1903321"/>
            <a:ext cx="40938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Avaliação da necessidade de </a:t>
            </a:r>
          </a:p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capacitação do servidor:</a:t>
            </a: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6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04909" y="2525995"/>
            <a:ext cx="4000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Após definição das atividades do servidor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>
                <a:solidFill>
                  <a:schemeClr val="bg2">
                    <a:lumMod val="50000"/>
                  </a:schemeClr>
                </a:solidFill>
              </a:rPr>
              <a:t>Colaboração da </a:t>
            </a: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chefia</a:t>
            </a:r>
            <a:endParaRPr lang="pt-BR" sz="17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69872" y="1901022"/>
            <a:ext cx="327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Divulgação de cursos externos no site da escola USP:  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90109" y="3810268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Verba de treinamento das Unidades</a:t>
            </a:r>
            <a:endParaRPr lang="pt-B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90109" y="2602939"/>
            <a:ext cx="35263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 spc="200">
                <a:solidFill>
                  <a:schemeClr val="accent1"/>
                </a:solidFill>
              </a:defRPr>
            </a:lvl1pPr>
          </a:lstStyle>
          <a:p>
            <a:pPr algn="l"/>
            <a:r>
              <a:rPr lang="pt-BR" sz="1700" dirty="0"/>
              <a:t>www.usp.br/escolausp </a:t>
            </a:r>
          </a:p>
          <a:p>
            <a:pPr algn="l"/>
            <a:r>
              <a:rPr lang="pt-BR" sz="1700" dirty="0"/>
              <a:t>Cursos e eventos &gt; Externo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11294" y="1332012"/>
            <a:ext cx="366324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300" b="1" dirty="0" smtClean="0">
                <a:solidFill>
                  <a:schemeClr val="bg2">
                    <a:lumMod val="50000"/>
                  </a:schemeClr>
                </a:solidFill>
              </a:rPr>
              <a:t>CAPACITAÇÃO – ESCOLA USP</a:t>
            </a:r>
            <a:endParaRPr lang="pt-BR" sz="23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65105" y="3789040"/>
            <a:ext cx="197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Cursos oferecidos</a:t>
            </a:r>
            <a:r>
              <a:rPr lang="pt-BR" b="1" cap="all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BR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9692" y="4179600"/>
            <a:ext cx="373909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Gestão universitária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Informática básica</a:t>
            </a:r>
            <a:endParaRPr lang="pt-BR" sz="1700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Atendimento ao público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1700" i="1" dirty="0" smtClean="0">
                <a:solidFill>
                  <a:schemeClr val="bg2">
                    <a:lumMod val="50000"/>
                  </a:schemeClr>
                </a:solidFill>
              </a:rPr>
              <a:t>Comunicação escrita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616455" y="1778288"/>
            <a:ext cx="0" cy="43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904909" y="1778288"/>
            <a:ext cx="7411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17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48924" y="1484784"/>
            <a:ext cx="7848872" cy="2448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540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  BREVE HISTÓRICO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DIRETRIZES E OBJETIVOS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FLUXOGRAMA</a:t>
            </a:r>
          </a:p>
          <a:p>
            <a:pPr algn="just"/>
            <a:endParaRPr lang="pt-B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3" name="CaixaDeTexto 2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266190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6723" y="12600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Procedimentos e calendário de expansão para os demais </a:t>
            </a:r>
            <a:r>
              <a:rPr lang="pt-BR" sz="2200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campi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(OFÍCIO CODAGE/CIRC/007/2019):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240668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1697" y="2924944"/>
            <a:ext cx="2161268" cy="1381242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437602" y="2175211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SESMT (PUSP-LQ)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11684" y="216252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159777" y="4802973"/>
            <a:ext cx="20127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SOCIAL/EQUIPE SESMT/UBAS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085495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/>
          <p:nvPr/>
        </p:nvCxnSpPr>
        <p:spPr>
          <a:xfrm flipV="1">
            <a:off x="714466" y="3598339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60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Erica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Hitomi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Narazaki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08004" y="3165739"/>
            <a:ext cx="4479654" cy="185178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Dr.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Tufi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Chalita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Eng. Paulo Roberto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Latanze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Aloisio Bispo dos 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Lauro Gimenes Junior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Ricardo Ferreira de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Angeli</a:t>
            </a: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PIRACICABA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3947" y="3141711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893949" y="4509120"/>
            <a:ext cx="4233557" cy="14824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Sonia Maria Mendes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Fiore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Roberta 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Helena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Fiorotto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R. Bacha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98763" y="4832285"/>
            <a:ext cx="4233557" cy="12670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UBAS-LQ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Aline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Spoto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Maluf Esteves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Maria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Angelica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Rodini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Silva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Renan Esteves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Vera Lucia Martinez Vieira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893948" y="378129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ESALQ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Ivete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Steffe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83568" y="140797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105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Concepção do Projeto – 2015/2016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Contexto: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Índice de absenteísmo-doença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Número de servidores com restrição médica</a:t>
            </a:r>
          </a:p>
          <a:p>
            <a:pPr marL="684000" indent="-342900">
              <a:buFont typeface="Wingdings" panose="05000000000000000000" pitchFamily="2" charset="2"/>
              <a:buChar char="§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Carência de práticas de gestão/políticas de promoção à saúde orientadas para a readaptação funcional</a:t>
            </a:r>
          </a:p>
          <a:p>
            <a:endParaRPr lang="pt-BR" sz="3200" dirty="0"/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9709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1403" y="1260004"/>
            <a:ext cx="7920880" cy="4905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</a:pPr>
            <a:endParaRPr lang="pt-BR" sz="2800" b="1" spc="-50" dirty="0" smtClean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786081" y="1484784"/>
            <a:ext cx="7734311" cy="3329879"/>
            <a:chOff x="837778" y="1769287"/>
            <a:chExt cx="7734311" cy="3206548"/>
          </a:xfrm>
        </p:grpSpPr>
        <p:sp>
          <p:nvSpPr>
            <p:cNvPr id="12" name="Forma livre 11"/>
            <p:cNvSpPr/>
            <p:nvPr/>
          </p:nvSpPr>
          <p:spPr>
            <a:xfrm>
              <a:off x="843570" y="1769287"/>
              <a:ext cx="7728519" cy="1056243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124341" rIns="360000" bIns="124341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Entre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2012 e 2016:  </a:t>
              </a: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Média de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14.706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afastamentos médicos/ano</a:t>
              </a:r>
              <a:r>
                <a:rPr lang="pt-BR" sz="16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</a:t>
              </a:r>
              <a:endParaRPr lang="pt-BR" sz="1600" b="0" kern="1200" dirty="0">
                <a:solidFill>
                  <a:schemeClr val="bg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837778" y="2895606"/>
              <a:ext cx="7728518" cy="2080229"/>
            </a:xfrm>
            <a:custGeom>
              <a:avLst/>
              <a:gdLst>
                <a:gd name="connsiteX0" fmla="*/ 0 w 6569242"/>
                <a:gd name="connsiteY0" fmla="*/ 112332 h 1123324"/>
                <a:gd name="connsiteX1" fmla="*/ 112332 w 6569242"/>
                <a:gd name="connsiteY1" fmla="*/ 0 h 1123324"/>
                <a:gd name="connsiteX2" fmla="*/ 6456910 w 6569242"/>
                <a:gd name="connsiteY2" fmla="*/ 0 h 1123324"/>
                <a:gd name="connsiteX3" fmla="*/ 6569242 w 6569242"/>
                <a:gd name="connsiteY3" fmla="*/ 112332 h 1123324"/>
                <a:gd name="connsiteX4" fmla="*/ 6569242 w 6569242"/>
                <a:gd name="connsiteY4" fmla="*/ 1010992 h 1123324"/>
                <a:gd name="connsiteX5" fmla="*/ 6456910 w 6569242"/>
                <a:gd name="connsiteY5" fmla="*/ 1123324 h 1123324"/>
                <a:gd name="connsiteX6" fmla="*/ 112332 w 6569242"/>
                <a:gd name="connsiteY6" fmla="*/ 1123324 h 1123324"/>
                <a:gd name="connsiteX7" fmla="*/ 0 w 6569242"/>
                <a:gd name="connsiteY7" fmla="*/ 1010992 h 1123324"/>
                <a:gd name="connsiteX8" fmla="*/ 0 w 6569242"/>
                <a:gd name="connsiteY8" fmla="*/ 112332 h 112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9242" h="1123324">
                  <a:moveTo>
                    <a:pt x="0" y="112332"/>
                  </a:moveTo>
                  <a:cubicBezTo>
                    <a:pt x="0" y="50293"/>
                    <a:pt x="50293" y="0"/>
                    <a:pt x="112332" y="0"/>
                  </a:cubicBezTo>
                  <a:lnTo>
                    <a:pt x="6456910" y="0"/>
                  </a:lnTo>
                  <a:cubicBezTo>
                    <a:pt x="6518949" y="0"/>
                    <a:pt x="6569242" y="50293"/>
                    <a:pt x="6569242" y="112332"/>
                  </a:cubicBezTo>
                  <a:lnTo>
                    <a:pt x="6569242" y="1010992"/>
                  </a:lnTo>
                  <a:cubicBezTo>
                    <a:pt x="6569242" y="1073031"/>
                    <a:pt x="6518949" y="1123324"/>
                    <a:pt x="6456910" y="1123324"/>
                  </a:cubicBezTo>
                  <a:lnTo>
                    <a:pt x="112332" y="1123324"/>
                  </a:lnTo>
                  <a:cubicBezTo>
                    <a:pt x="50293" y="1123324"/>
                    <a:pt x="0" y="1073031"/>
                    <a:pt x="0" y="1010992"/>
                  </a:cubicBezTo>
                  <a:lnTo>
                    <a:pt x="0" y="11233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  <a:alpha val="86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4341" tIns="124341" rIns="0" bIns="124341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Somente em </a:t>
              </a: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2016: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5.631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 servidores se afastaram 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1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38% </a:t>
              </a:r>
              <a:r>
                <a:rPr lang="pt-BR" sz="2400" b="0" kern="1200" dirty="0" smtClean="0">
                  <a:solidFill>
                    <a:schemeClr val="bg2">
                      <a:lumMod val="50000"/>
                    </a:schemeClr>
                  </a:solidFill>
                  <a:latin typeface="+mn-lt"/>
                </a:rPr>
                <a:t>do total de servidores ativos naquele ano (14.859) </a:t>
              </a:r>
            </a:p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Média de </a:t>
              </a:r>
              <a:r>
                <a:rPr lang="pt-BR" sz="2400" b="1" dirty="0">
                  <a:solidFill>
                    <a:schemeClr val="bg2">
                      <a:lumMod val="50000"/>
                    </a:schemeClr>
                  </a:solidFill>
                </a:rPr>
                <a:t>7,3</a:t>
              </a:r>
              <a:r>
                <a:rPr lang="pt-BR" sz="2400" dirty="0">
                  <a:solidFill>
                    <a:schemeClr val="bg2">
                      <a:lumMod val="50000"/>
                    </a:schemeClr>
                  </a:solidFill>
                </a:rPr>
                <a:t> dias de afastamentos por </a:t>
              </a:r>
              <a:r>
                <a:rPr lang="pt-BR" sz="2400" dirty="0" smtClean="0">
                  <a:solidFill>
                    <a:schemeClr val="bg2">
                      <a:lumMod val="50000"/>
                    </a:schemeClr>
                  </a:solidFill>
                </a:rPr>
                <a:t>ocorrência</a:t>
              </a:r>
              <a:endParaRPr lang="pt-BR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55576" y="5085184"/>
            <a:ext cx="789670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rgbClr val="335D7D"/>
                </a:solidFill>
              </a:rPr>
              <a:t>Alcantara  </a:t>
            </a:r>
            <a:r>
              <a:rPr lang="pt-BR" sz="1700" b="1" dirty="0" smtClean="0">
                <a:solidFill>
                  <a:srgbClr val="335D7D"/>
                </a:solidFill>
              </a:rPr>
              <a:t>A C</a:t>
            </a:r>
            <a:r>
              <a:rPr lang="pt-BR" sz="1700" b="1" dirty="0">
                <a:solidFill>
                  <a:srgbClr val="335D7D"/>
                </a:solidFill>
              </a:rPr>
              <a:t>. Trabalho, adoecimento e saúde mental na Universidade de São Paulo. </a:t>
            </a:r>
            <a:endParaRPr lang="pt-BR" sz="1700" b="1" dirty="0" smtClean="0">
              <a:solidFill>
                <a:srgbClr val="335D7D"/>
              </a:solidFill>
            </a:endParaRPr>
          </a:p>
          <a:p>
            <a:r>
              <a:rPr lang="pt-BR" sz="1700" b="1" dirty="0" smtClean="0">
                <a:solidFill>
                  <a:srgbClr val="335D7D"/>
                </a:solidFill>
              </a:rPr>
              <a:t>Banco </a:t>
            </a:r>
            <a:r>
              <a:rPr lang="pt-BR" sz="1700" b="1" dirty="0">
                <a:solidFill>
                  <a:srgbClr val="335D7D"/>
                </a:solidFill>
              </a:rPr>
              <a:t>de teses USP. 2018.  </a:t>
            </a:r>
            <a:r>
              <a:rPr lang="pt-BR" sz="1700" b="1" dirty="0" smtClean="0">
                <a:solidFill>
                  <a:srgbClr val="335D7D"/>
                </a:solidFill>
              </a:rPr>
              <a:t>Disponível </a:t>
            </a:r>
            <a:r>
              <a:rPr lang="pt-BR" sz="1700" b="1" dirty="0">
                <a:solidFill>
                  <a:srgbClr val="335D7D"/>
                </a:solidFill>
              </a:rPr>
              <a:t>em:</a:t>
            </a:r>
            <a:r>
              <a:rPr lang="pt-BR" sz="1700" dirty="0">
                <a:solidFill>
                  <a:srgbClr val="003399"/>
                </a:solidFill>
              </a:rPr>
              <a:t>  </a:t>
            </a:r>
            <a:r>
              <a:rPr lang="pt-BR" sz="1700" u="sng" dirty="0" smtClean="0">
                <a:hlinkClick r:id="rId4"/>
              </a:rPr>
              <a:t>http</a:t>
            </a:r>
            <a:r>
              <a:rPr lang="pt-BR" sz="1700" u="sng" dirty="0">
                <a:hlinkClick r:id="rId4"/>
              </a:rPr>
              <a:t>://</a:t>
            </a:r>
            <a:r>
              <a:rPr lang="pt-BR" sz="1700" u="sng" dirty="0" smtClean="0">
                <a:hlinkClick r:id="rId4"/>
              </a:rPr>
              <a:t>www.teses.usp.br/teses/disponiveis/</a:t>
            </a:r>
          </a:p>
          <a:p>
            <a:r>
              <a:rPr lang="pt-BR" sz="1700" u="sng" dirty="0" smtClean="0">
                <a:hlinkClick r:id="rId4"/>
              </a:rPr>
              <a:t>108/108131/tde-05112018-093814/</a:t>
            </a:r>
            <a:r>
              <a:rPr lang="pt-BR" sz="1700" u="sng" dirty="0" err="1" smtClean="0">
                <a:hlinkClick r:id="rId4"/>
              </a:rPr>
              <a:t>pt-br.php</a:t>
            </a:r>
            <a:endParaRPr lang="pt-BR" sz="17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415261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50437"/>
            <a:ext cx="7853123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t-BR" sz="4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850634013"/>
              </p:ext>
            </p:extLst>
          </p:nvPr>
        </p:nvGraphicFramePr>
        <p:xfrm>
          <a:off x="751325" y="2204864"/>
          <a:ext cx="3604651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93944163"/>
              </p:ext>
            </p:extLst>
          </p:nvPr>
        </p:nvGraphicFramePr>
        <p:xfrm>
          <a:off x="4677886" y="2204864"/>
          <a:ext cx="363853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15616" y="1484784"/>
            <a:ext cx="68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</a:rPr>
              <a:t>QUADRO – SERVIDORES TÉCNICOS E ADMINISTRATIVOS (AGO/2019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163350" y="5058891"/>
            <a:ext cx="2545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pt-BR" sz="1600" b="1" dirty="0" smtClean="0">
                <a:solidFill>
                  <a:schemeClr val="bg2">
                    <a:lumMod val="50000"/>
                  </a:schemeClr>
                </a:solidFill>
              </a:rPr>
              <a:t>COM RESTRIÇÕES MÉDICAS</a:t>
            </a:r>
            <a:endParaRPr lang="pt-BR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6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8"/>
            <a:ext cx="7920880" cy="4808767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endParaRPr lang="pt-BR" sz="10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 CODAGE/CIRC/009/2017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Público alvo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Servidores do grupo Básico lotados na Capital com restrições para o desempenho das atividades habituais</a:t>
            </a:r>
          </a:p>
          <a:p>
            <a:pPr marL="360000" indent="-342900">
              <a:buFont typeface="Wingdings" panose="05000000000000000000" pitchFamily="2" charset="2"/>
              <a:buChar char="ü"/>
            </a:pPr>
            <a:r>
              <a:rPr lang="pt-BR" sz="21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</a:t>
            </a:r>
            <a:r>
              <a:rPr lang="pt-BR" sz="21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Proporcionar atividades mais adequadas, fundamentadas na preservação da saúde e no respeito e valorização das potencialidades laborativas, observadas as expectativas do servidor e da Universidade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671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1325" y="1284529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pt-BR" sz="1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DO PROGRAMA RENOVA 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):</a:t>
            </a:r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Priorização das inscrições para os servidores com indicativo de sério comprometimento para o exercício das atividades da função de enquadramento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Participação </a:t>
            </a:r>
            <a:r>
              <a:rPr lang="pt-BR" u="sng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opção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dos servidores</a:t>
            </a:r>
          </a:p>
          <a:p>
            <a:pPr marL="1062900" indent="-342900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381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solidFill>
            <a:srgbClr val="ECEEEA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endParaRPr lang="pt-BR" sz="7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INSTITUIÇÃO </a:t>
            </a:r>
            <a:r>
              <a:rPr lang="pt-BR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DO PROGRAMA </a:t>
            </a:r>
            <a:r>
              <a:rPr lang="pt-BR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RENOVA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Implantação na capital – fase piloto (Ofícios CODAGE/CIRC/015 e 17/2017)</a:t>
            </a:r>
          </a:p>
          <a:p>
            <a:pPr>
              <a:spcAft>
                <a:spcPts val="1200"/>
              </a:spcAft>
            </a:pP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Calendário de implantação e </a:t>
            </a: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diretrizes</a:t>
            </a:r>
            <a:r>
              <a:rPr lang="pt-BR" sz="22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:</a:t>
            </a:r>
          </a:p>
          <a:p>
            <a:pPr marL="3600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Ação coordenada entre o Departamento de Recursos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umanos (DRH), Divisão de Saúde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cupacional – DVSO (SESMT) e Escola Técnica de Gestão da USP (Escola USP)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95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ta em curva para a esquerda 27"/>
          <p:cNvSpPr/>
          <p:nvPr/>
        </p:nvSpPr>
        <p:spPr>
          <a:xfrm>
            <a:off x="5423021" y="2560650"/>
            <a:ext cx="1504269" cy="3131886"/>
          </a:xfrm>
          <a:prstGeom prst="curvedLeftArrow">
            <a:avLst>
              <a:gd name="adj1" fmla="val 23743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Seta em curva para a direita 25"/>
          <p:cNvSpPr/>
          <p:nvPr/>
        </p:nvSpPr>
        <p:spPr>
          <a:xfrm>
            <a:off x="2178173" y="2543197"/>
            <a:ext cx="1565256" cy="3166791"/>
          </a:xfrm>
          <a:prstGeom prst="curvedRightArrow">
            <a:avLst>
              <a:gd name="adj1" fmla="val 25254"/>
              <a:gd name="adj2" fmla="val 50000"/>
              <a:gd name="adj3" fmla="val 25000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grpSp>
        <p:nvGrpSpPr>
          <p:cNvPr id="11" name="Grupo 10"/>
          <p:cNvGrpSpPr/>
          <p:nvPr/>
        </p:nvGrpSpPr>
        <p:grpSpPr>
          <a:xfrm>
            <a:off x="1711075" y="2132856"/>
            <a:ext cx="5728183" cy="3891960"/>
            <a:chOff x="1691688" y="1412784"/>
            <a:chExt cx="5728183" cy="3891960"/>
          </a:xfrm>
        </p:grpSpPr>
        <p:sp>
          <p:nvSpPr>
            <p:cNvPr id="13" name="Forma livre 12"/>
            <p:cNvSpPr/>
            <p:nvPr/>
          </p:nvSpPr>
          <p:spPr>
            <a:xfrm>
              <a:off x="3679507" y="3849492"/>
              <a:ext cx="1784985" cy="1455252"/>
            </a:xfrm>
            <a:custGeom>
              <a:avLst/>
              <a:gdLst>
                <a:gd name="connsiteX0" fmla="*/ 0 w 1784985"/>
                <a:gd name="connsiteY0" fmla="*/ 297503 h 1784985"/>
                <a:gd name="connsiteX1" fmla="*/ 297503 w 1784985"/>
                <a:gd name="connsiteY1" fmla="*/ 0 h 1784985"/>
                <a:gd name="connsiteX2" fmla="*/ 1487482 w 1784985"/>
                <a:gd name="connsiteY2" fmla="*/ 0 h 1784985"/>
                <a:gd name="connsiteX3" fmla="*/ 1784985 w 1784985"/>
                <a:gd name="connsiteY3" fmla="*/ 297503 h 1784985"/>
                <a:gd name="connsiteX4" fmla="*/ 1784985 w 1784985"/>
                <a:gd name="connsiteY4" fmla="*/ 1487482 h 1784985"/>
                <a:gd name="connsiteX5" fmla="*/ 1487482 w 1784985"/>
                <a:gd name="connsiteY5" fmla="*/ 1784985 h 1784985"/>
                <a:gd name="connsiteX6" fmla="*/ 297503 w 1784985"/>
                <a:gd name="connsiteY6" fmla="*/ 1784985 h 1784985"/>
                <a:gd name="connsiteX7" fmla="*/ 0 w 1784985"/>
                <a:gd name="connsiteY7" fmla="*/ 1487482 h 1784985"/>
                <a:gd name="connsiteX8" fmla="*/ 0 w 1784985"/>
                <a:gd name="connsiteY8" fmla="*/ 297503 h 178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84985" h="1784985">
                  <a:moveTo>
                    <a:pt x="0" y="297503"/>
                  </a:moveTo>
                  <a:cubicBezTo>
                    <a:pt x="0" y="133197"/>
                    <a:pt x="133197" y="0"/>
                    <a:pt x="297503" y="0"/>
                  </a:cubicBezTo>
                  <a:lnTo>
                    <a:pt x="1487482" y="0"/>
                  </a:lnTo>
                  <a:cubicBezTo>
                    <a:pt x="1651788" y="0"/>
                    <a:pt x="1784985" y="133197"/>
                    <a:pt x="1784985" y="297503"/>
                  </a:cubicBezTo>
                  <a:lnTo>
                    <a:pt x="1784985" y="1487482"/>
                  </a:lnTo>
                  <a:cubicBezTo>
                    <a:pt x="1784985" y="1651788"/>
                    <a:pt x="1651788" y="1784985"/>
                    <a:pt x="1487482" y="1784985"/>
                  </a:cubicBezTo>
                  <a:lnTo>
                    <a:pt x="297503" y="1784985"/>
                  </a:lnTo>
                  <a:cubicBezTo>
                    <a:pt x="133197" y="1784985"/>
                    <a:pt x="0" y="1651788"/>
                    <a:pt x="0" y="1487482"/>
                  </a:cubicBezTo>
                  <a:lnTo>
                    <a:pt x="0" y="297503"/>
                  </a:lnTo>
                  <a:close/>
                </a:path>
              </a:pathLst>
            </a:custGeom>
            <a:solidFill>
              <a:schemeClr val="bg2">
                <a:lumMod val="50000"/>
                <a:alpha val="47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011" tIns="103011" rIns="103011" bIns="103011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ts val="1200"/>
                </a:spcBef>
              </a:pPr>
              <a:r>
                <a:rPr lang="pt-BR" sz="2500" kern="12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SERVIDOR</a:t>
              </a:r>
            </a:p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pt-BR" sz="2500" dirty="0" smtClean="0">
                  <a:solidFill>
                    <a:srgbClr val="0033CC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 UNIDADE</a:t>
              </a:r>
              <a:endParaRPr lang="pt-BR" sz="2500" kern="1200" dirty="0">
                <a:solidFill>
                  <a:srgbClr val="0033CC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691688" y="2492902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FFAFAF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C000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ESCOLA USP</a:t>
              </a:r>
              <a:endParaRPr lang="pt-BR" sz="3200" kern="1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3707900" y="141278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chemeClr val="accent6">
                <a:lumMod val="75000"/>
                <a:alpha val="29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0066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SESMT</a:t>
              </a:r>
              <a:endParaRPr lang="pt-BR" sz="3200" kern="1200" dirty="0">
                <a:solidFill>
                  <a:srgbClr val="0066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724136" y="2492904"/>
              <a:ext cx="1695735" cy="1356588"/>
            </a:xfrm>
            <a:custGeom>
              <a:avLst/>
              <a:gdLst>
                <a:gd name="connsiteX0" fmla="*/ 0 w 1695735"/>
                <a:gd name="connsiteY0" fmla="*/ 135659 h 1356588"/>
                <a:gd name="connsiteX1" fmla="*/ 135659 w 1695735"/>
                <a:gd name="connsiteY1" fmla="*/ 0 h 1356588"/>
                <a:gd name="connsiteX2" fmla="*/ 1560076 w 1695735"/>
                <a:gd name="connsiteY2" fmla="*/ 0 h 1356588"/>
                <a:gd name="connsiteX3" fmla="*/ 1695735 w 1695735"/>
                <a:gd name="connsiteY3" fmla="*/ 135659 h 1356588"/>
                <a:gd name="connsiteX4" fmla="*/ 1695735 w 1695735"/>
                <a:gd name="connsiteY4" fmla="*/ 1220929 h 1356588"/>
                <a:gd name="connsiteX5" fmla="*/ 1560076 w 1695735"/>
                <a:gd name="connsiteY5" fmla="*/ 1356588 h 1356588"/>
                <a:gd name="connsiteX6" fmla="*/ 135659 w 1695735"/>
                <a:gd name="connsiteY6" fmla="*/ 1356588 h 1356588"/>
                <a:gd name="connsiteX7" fmla="*/ 0 w 1695735"/>
                <a:gd name="connsiteY7" fmla="*/ 1220929 h 1356588"/>
                <a:gd name="connsiteX8" fmla="*/ 0 w 1695735"/>
                <a:gd name="connsiteY8" fmla="*/ 135659 h 1356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5735" h="1356588">
                  <a:moveTo>
                    <a:pt x="0" y="135659"/>
                  </a:moveTo>
                  <a:cubicBezTo>
                    <a:pt x="0" y="60737"/>
                    <a:pt x="60737" y="0"/>
                    <a:pt x="135659" y="0"/>
                  </a:cubicBezTo>
                  <a:lnTo>
                    <a:pt x="1560076" y="0"/>
                  </a:lnTo>
                  <a:cubicBezTo>
                    <a:pt x="1634998" y="0"/>
                    <a:pt x="1695735" y="60737"/>
                    <a:pt x="1695735" y="135659"/>
                  </a:cubicBezTo>
                  <a:lnTo>
                    <a:pt x="1695735" y="1220929"/>
                  </a:lnTo>
                  <a:cubicBezTo>
                    <a:pt x="1695735" y="1295851"/>
                    <a:pt x="1634998" y="1356588"/>
                    <a:pt x="1560076" y="1356588"/>
                  </a:cubicBezTo>
                  <a:lnTo>
                    <a:pt x="135659" y="1356588"/>
                  </a:lnTo>
                  <a:cubicBezTo>
                    <a:pt x="60737" y="1356588"/>
                    <a:pt x="0" y="1295851"/>
                    <a:pt x="0" y="1220929"/>
                  </a:cubicBezTo>
                  <a:lnTo>
                    <a:pt x="0" y="135659"/>
                  </a:lnTo>
                  <a:close/>
                </a:path>
              </a:pathLst>
            </a:custGeom>
            <a:solidFill>
              <a:srgbClr val="D1B2E8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693" tIns="100693" rIns="100693" bIns="100693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200" kern="1200" dirty="0" smtClean="0">
                  <a:solidFill>
                    <a:srgbClr val="333399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DRH</a:t>
              </a:r>
              <a:endParaRPr lang="pt-BR" sz="3200" kern="1200" dirty="0">
                <a:solidFill>
                  <a:srgbClr val="333399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sp>
        <p:nvSpPr>
          <p:cNvPr id="29" name="Seta para baixo 28"/>
          <p:cNvSpPr/>
          <p:nvPr/>
        </p:nvSpPr>
        <p:spPr>
          <a:xfrm>
            <a:off x="4242276" y="3516978"/>
            <a:ext cx="648072" cy="1219231"/>
          </a:xfrm>
          <a:prstGeom prst="downArrow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2908198" y="1381418"/>
            <a:ext cx="331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ATUAÇÃO COORDENADA</a:t>
            </a:r>
            <a:endParaRPr lang="pt-BR" dirty="0">
              <a:solidFill>
                <a:srgbClr val="333399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cxnSp>
        <p:nvCxnSpPr>
          <p:cNvPr id="32" name="Conector em curva 31"/>
          <p:cNvCxnSpPr>
            <a:stCxn id="30" idx="1"/>
          </p:cNvCxnSpPr>
          <p:nvPr/>
        </p:nvCxnSpPr>
        <p:spPr>
          <a:xfrm rot="10800000" flipV="1">
            <a:off x="2089128" y="1566083"/>
            <a:ext cx="819071" cy="1646891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em curva 34"/>
          <p:cNvCxnSpPr>
            <a:stCxn id="30" idx="3"/>
          </p:cNvCxnSpPr>
          <p:nvPr/>
        </p:nvCxnSpPr>
        <p:spPr>
          <a:xfrm>
            <a:off x="6224427" y="1566084"/>
            <a:ext cx="827884" cy="164689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30" idx="2"/>
          </p:cNvCxnSpPr>
          <p:nvPr/>
        </p:nvCxnSpPr>
        <p:spPr>
          <a:xfrm flipH="1">
            <a:off x="4566312" y="1750750"/>
            <a:ext cx="1" cy="382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3479662" y="3880389"/>
            <a:ext cx="217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333399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ACOLHIMENTO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722891"/>
            <a:ext cx="2762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282573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6" grpId="0" animBg="1"/>
      <p:bldP spid="29" grpId="0" animBg="1"/>
      <p:bldP spid="30" grpId="0"/>
      <p:bldP spid="48" grpId="0"/>
    </p:bld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8694</TotalTime>
  <Words>1139</Words>
  <Application>Microsoft Office PowerPoint</Application>
  <PresentationFormat>Apresentação na tela (4:3)</PresentationFormat>
  <Paragraphs>257</Paragraphs>
  <Slides>23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PIRACICABA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337</cp:revision>
  <dcterms:created xsi:type="dcterms:W3CDTF">2016-05-03T19:09:33Z</dcterms:created>
  <dcterms:modified xsi:type="dcterms:W3CDTF">2019-10-02T16:34:24Z</dcterms:modified>
</cp:coreProperties>
</file>