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25"/>
  </p:notesMasterIdLst>
  <p:sldIdLst>
    <p:sldId id="289" r:id="rId2"/>
    <p:sldId id="290" r:id="rId3"/>
    <p:sldId id="291" r:id="rId4"/>
    <p:sldId id="334" r:id="rId5"/>
    <p:sldId id="335" r:id="rId6"/>
    <p:sldId id="336" r:id="rId7"/>
    <p:sldId id="339" r:id="rId8"/>
    <p:sldId id="338" r:id="rId9"/>
    <p:sldId id="333" r:id="rId10"/>
    <p:sldId id="340" r:id="rId11"/>
    <p:sldId id="310" r:id="rId12"/>
    <p:sldId id="311" r:id="rId13"/>
    <p:sldId id="312" r:id="rId14"/>
    <p:sldId id="342" r:id="rId15"/>
    <p:sldId id="360" r:id="rId16"/>
    <p:sldId id="365" r:id="rId17"/>
    <p:sldId id="361" r:id="rId18"/>
    <p:sldId id="362" r:id="rId19"/>
    <p:sldId id="355" r:id="rId20"/>
    <p:sldId id="363" r:id="rId21"/>
    <p:sldId id="306" r:id="rId22"/>
    <p:sldId id="366" r:id="rId23"/>
    <p:sldId id="364" r:id="rId2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92FF"/>
    <a:srgbClr val="74A3C6"/>
    <a:srgbClr val="9966FF"/>
    <a:srgbClr val="006600"/>
    <a:srgbClr val="007400"/>
    <a:srgbClr val="003300"/>
    <a:srgbClr val="ECEEEA"/>
    <a:srgbClr val="335D7D"/>
    <a:srgbClr val="003399"/>
    <a:srgbClr val="D592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5080" autoAdjust="0"/>
  </p:normalViewPr>
  <p:slideViewPr>
    <p:cSldViewPr>
      <p:cViewPr>
        <p:scale>
          <a:sx n="90" d="100"/>
          <a:sy n="90" d="100"/>
        </p:scale>
        <p:origin x="-141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16"/>
    </mc:Choice>
    <mc:Fallback>
      <c:style val="16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DISTRIBUIÇÃO POR GRUPO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 prstMaterial="metal"/>
          </c:spPr>
          <c:invertIfNegative val="0"/>
          <c:cat>
            <c:strRef>
              <c:f>Plan1!$A$2:$A$4</c:f>
              <c:strCache>
                <c:ptCount val="3"/>
                <c:pt idx="0">
                  <c:v>Básico</c:v>
                </c:pt>
                <c:pt idx="1">
                  <c:v>Técnico</c:v>
                </c:pt>
                <c:pt idx="2">
                  <c:v>Superior</c:v>
                </c:pt>
              </c:strCache>
            </c:strRef>
          </c:cat>
          <c:val>
            <c:numRef>
              <c:f>Plan1!$B$2:$B$4</c:f>
              <c:numCache>
                <c:formatCode>General</c:formatCode>
                <c:ptCount val="3"/>
                <c:pt idx="0">
                  <c:v>3784</c:v>
                </c:pt>
                <c:pt idx="1">
                  <c:v>6272</c:v>
                </c:pt>
                <c:pt idx="2">
                  <c:v>3386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9842176"/>
        <c:axId val="39843712"/>
        <c:axId val="0"/>
      </c:bar3DChart>
      <c:catAx>
        <c:axId val="398421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pt-BR"/>
          </a:p>
        </c:txPr>
        <c:crossAx val="39843712"/>
        <c:crosses val="autoZero"/>
        <c:auto val="1"/>
        <c:lblAlgn val="ctr"/>
        <c:lblOffset val="100"/>
        <c:noMultiLvlLbl val="0"/>
      </c:catAx>
      <c:valAx>
        <c:axId val="39843712"/>
        <c:scaling>
          <c:orientation val="minMax"/>
          <c:max val="6500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pt-BR"/>
          </a:p>
        </c:txPr>
        <c:crossAx val="39842176"/>
        <c:crosses val="autoZero"/>
        <c:crossBetween val="between"/>
        <c:majorUnit val="2000"/>
      </c:valAx>
    </c:plotArea>
    <c:plotVisOnly val="1"/>
    <c:dispBlanksAs val="gap"/>
    <c:showDLblsOverMax val="0"/>
  </c:chart>
  <c:spPr>
    <a:solidFill>
      <a:srgbClr val="ECEEEA"/>
    </a:solidFill>
    <a:scene3d>
      <a:camera prst="orthographicFront"/>
      <a:lightRig rig="threePt" dir="t"/>
    </a:scene3d>
    <a:sp3d>
      <a:bevelT w="165100" prst="coolSlant"/>
    </a:sp3d>
  </c:spPr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16"/>
    </mc:Choice>
    <mc:Fallback>
      <c:style val="16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DISTRIBUIÇÃO POR GRUPO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scene3d>
              <a:camera prst="orthographicFront"/>
              <a:lightRig rig="threePt" dir="t"/>
            </a:scene3d>
            <a:sp3d prstMaterial="matte"/>
          </c:spPr>
          <c:invertIfNegative val="0"/>
          <c:cat>
            <c:strRef>
              <c:f>Plan1!$A$2:$A$4</c:f>
              <c:strCache>
                <c:ptCount val="3"/>
                <c:pt idx="0">
                  <c:v>Básico</c:v>
                </c:pt>
                <c:pt idx="1">
                  <c:v>Técnico</c:v>
                </c:pt>
                <c:pt idx="2">
                  <c:v>Superior</c:v>
                </c:pt>
              </c:strCache>
            </c:strRef>
          </c:cat>
          <c:val>
            <c:numRef>
              <c:f>Plan1!$B$2:$B$4</c:f>
              <c:numCache>
                <c:formatCode>General</c:formatCode>
                <c:ptCount val="3"/>
                <c:pt idx="0">
                  <c:v>378</c:v>
                </c:pt>
                <c:pt idx="1">
                  <c:v>83</c:v>
                </c:pt>
                <c:pt idx="2">
                  <c:v>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1953920"/>
        <c:axId val="41984384"/>
        <c:axId val="0"/>
      </c:bar3DChart>
      <c:catAx>
        <c:axId val="4195392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pt-BR"/>
          </a:p>
        </c:txPr>
        <c:crossAx val="41984384"/>
        <c:crosses val="autoZero"/>
        <c:auto val="1"/>
        <c:lblAlgn val="ctr"/>
        <c:lblOffset val="100"/>
        <c:noMultiLvlLbl val="0"/>
      </c:catAx>
      <c:valAx>
        <c:axId val="41984384"/>
        <c:scaling>
          <c:orientation val="minMax"/>
          <c:max val="400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pt-BR"/>
          </a:p>
        </c:txPr>
        <c:crossAx val="41953920"/>
        <c:crosses val="autoZero"/>
        <c:crossBetween val="between"/>
        <c:majorUnit val="100"/>
        <c:minorUnit val="40"/>
      </c:valAx>
    </c:plotArea>
    <c:plotVisOnly val="1"/>
    <c:dispBlanksAs val="gap"/>
    <c:showDLblsOverMax val="0"/>
  </c:chart>
  <c:spPr>
    <a:solidFill>
      <a:srgbClr val="E7EFF5"/>
    </a:solidFill>
    <a:scene3d>
      <a:camera prst="orthographicFront"/>
      <a:lightRig rig="threePt" dir="t"/>
    </a:scene3d>
    <a:sp3d>
      <a:bevelT w="165100" prst="coolSlant"/>
      <a:bevelB/>
    </a:sp3d>
  </c:spPr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6B514A-4F12-4F21-B86D-BCFF89E64284}" type="datetimeFigureOut">
              <a:rPr lang="pt-BR" smtClean="0"/>
              <a:t>02/10/2019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EB3B6F-F47A-46F8-B1C6-F6A3E30DED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11692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Rever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EB3B6F-F47A-46F8-B1C6-F6A3E30DED1B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73108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EB3B6F-F47A-46F8-B1C6-F6A3E30DED1B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72756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EB3B6F-F47A-46F8-B1C6-F6A3E30DED1B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59308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EB3B6F-F47A-46F8-B1C6-F6A3E30DED1B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59308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EB3B6F-F47A-46F8-B1C6-F6A3E30DED1B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59308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EB3B6F-F47A-46F8-B1C6-F6A3E30DED1B}" type="slidenum">
              <a:rPr lang="pt-BR" smtClean="0"/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25079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6"/>
          <p:cNvSpPr/>
          <p:nvPr userDrawn="1"/>
        </p:nvSpPr>
        <p:spPr>
          <a:xfrm>
            <a:off x="13608" y="6400800"/>
            <a:ext cx="9144000" cy="457200"/>
          </a:xfrm>
          <a:prstGeom prst="rect">
            <a:avLst/>
          </a:prstGeom>
          <a:solidFill>
            <a:srgbClr val="4D8A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8"/>
          <p:cNvSpPr/>
          <p:nvPr userDrawn="1"/>
        </p:nvSpPr>
        <p:spPr>
          <a:xfrm>
            <a:off x="13608" y="6276260"/>
            <a:ext cx="9144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8"/>
          <p:cNvSpPr/>
          <p:nvPr userDrawn="1"/>
        </p:nvSpPr>
        <p:spPr>
          <a:xfrm>
            <a:off x="13608" y="6341576"/>
            <a:ext cx="9144001" cy="6599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1459310"/>
            <a:ext cx="7543800" cy="2865802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0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86C63-7393-4A1A-A3E2-67D8DBFD8FD6}" type="datetime1">
              <a:rPr lang="pt-BR" smtClean="0"/>
              <a:pPr/>
              <a:t>02/10/2019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fld id="{B0034FDB-509D-45E0-9C53-AD311CAE70AF}" type="slidenum">
              <a:rPr lang="pt-BR" smtClean="0">
                <a:solidFill>
                  <a:prstClr val="white"/>
                </a:solidFill>
              </a:rPr>
              <a:pPr/>
              <a:t>‹nº›</a:t>
            </a:fld>
            <a:endParaRPr lang="pt-BR" dirty="0">
              <a:solidFill>
                <a:prstClr val="white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905743" y="4343400"/>
            <a:ext cx="7406640" cy="0"/>
          </a:xfrm>
          <a:prstGeom prst="line">
            <a:avLst/>
          </a:prstGeom>
          <a:ln w="63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Imagem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8678" y="564540"/>
            <a:ext cx="1133475" cy="604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ector reto 7"/>
          <p:cNvCxnSpPr/>
          <p:nvPr userDrawn="1"/>
        </p:nvCxnSpPr>
        <p:spPr>
          <a:xfrm>
            <a:off x="313083" y="99393"/>
            <a:ext cx="14910" cy="60231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to 15"/>
          <p:cNvCxnSpPr/>
          <p:nvPr userDrawn="1"/>
        </p:nvCxnSpPr>
        <p:spPr>
          <a:xfrm>
            <a:off x="427383" y="192159"/>
            <a:ext cx="14910" cy="60231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0890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07092"/>
            <a:ext cx="7543800" cy="932594"/>
          </a:xfrm>
        </p:spPr>
        <p:txBody>
          <a:bodyPr anchor="ctr"/>
          <a:lstStyle>
            <a:lvl1pPr marL="0"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lang="pt-BR" sz="2400" b="1" kern="1200" dirty="0" smtClean="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lvl2pPr>
            <a:lvl3pPr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defRPr/>
            </a:lvl3pPr>
            <a:lvl4pPr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defRPr/>
            </a:lvl4pPr>
            <a:lvl5pPr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defRPr/>
            </a:lvl5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9131-4E92-450E-91CD-54D697260628}" type="datetime1">
              <a:rPr lang="pt-BR" smtClean="0"/>
              <a:pPr/>
              <a:t>02/10/2019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342900" indent="-342900">
              <a:buFont typeface="+mj-lt"/>
              <a:buAutoNum type="arabicPeriod"/>
              <a:defRPr sz="1400" b="1">
                <a:solidFill>
                  <a:schemeClr val="bg1"/>
                </a:solidFill>
              </a:defRPr>
            </a:lvl1pPr>
          </a:lstStyle>
          <a:p>
            <a:endParaRPr lang="pt-BR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005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2865800" cy="6858000"/>
          </a:xfrm>
          <a:prstGeom prst="rect">
            <a:avLst/>
          </a:prstGeom>
          <a:solidFill>
            <a:srgbClr val="4D8A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2877657" y="0"/>
            <a:ext cx="48006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58" y="594359"/>
            <a:ext cx="25650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1" y="731520"/>
            <a:ext cx="4869180" cy="5257800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58" y="2926080"/>
            <a:ext cx="25650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5" y="6459787"/>
            <a:ext cx="1963882" cy="365125"/>
          </a:xfrm>
        </p:spPr>
        <p:txBody>
          <a:bodyPr/>
          <a:lstStyle>
            <a:lvl1pPr algn="l">
              <a:defRPr/>
            </a:lvl1pPr>
          </a:lstStyle>
          <a:p>
            <a:fld id="{CE457F29-623A-43AA-B78F-AF682D72FC62}" type="datetime1">
              <a:rPr lang="pt-BR" smtClean="0"/>
              <a:pPr/>
              <a:t>02/10/2019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7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pt-BR" dirty="0">
              <a:solidFill>
                <a:srgbClr val="63705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0034FDB-509D-45E0-9C53-AD311CAE70AF}" type="slidenum">
              <a:rPr lang="pt-BR" smtClean="0">
                <a:solidFill>
                  <a:srgbClr val="637052"/>
                </a:solidFill>
              </a:rPr>
              <a:pPr/>
              <a:t>‹nº›</a:t>
            </a:fld>
            <a:endParaRPr lang="pt-BR" dirty="0">
              <a:solidFill>
                <a:srgbClr val="637052"/>
              </a:solidFill>
            </a:endParaRPr>
          </a:p>
        </p:txBody>
      </p:sp>
      <p:grpSp>
        <p:nvGrpSpPr>
          <p:cNvPr id="10" name="Grupo 10"/>
          <p:cNvGrpSpPr>
            <a:grpSpLocks/>
          </p:cNvGrpSpPr>
          <p:nvPr userDrawn="1"/>
        </p:nvGrpSpPr>
        <p:grpSpPr bwMode="auto">
          <a:xfrm>
            <a:off x="8010526" y="5574323"/>
            <a:ext cx="1133475" cy="1250589"/>
            <a:chOff x="8207579" y="5418860"/>
            <a:chExt cx="1511325" cy="1250500"/>
          </a:xfrm>
        </p:grpSpPr>
        <p:pic>
          <p:nvPicPr>
            <p:cNvPr id="11" name="Imagem 13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07579" y="6064830"/>
              <a:ext cx="1511325" cy="6045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Retângulo 11"/>
            <p:cNvSpPr/>
            <p:nvPr userDrawn="1"/>
          </p:nvSpPr>
          <p:spPr>
            <a:xfrm>
              <a:off x="8242493" y="5418860"/>
              <a:ext cx="1441498" cy="64602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pAutoFit/>
            </a:bodyPr>
            <a:lstStyle/>
            <a:p>
              <a:pPr algn="ctr">
                <a:defRPr/>
              </a:pPr>
              <a:r>
                <a:rPr lang="pt-BR" sz="3600" b="1" dirty="0">
                  <a:solidFill>
                    <a:srgbClr val="000000"/>
                  </a:solidFill>
                </a:rPr>
                <a:t>DRH</a:t>
              </a:r>
            </a:p>
          </p:txBody>
        </p:sp>
      </p:grpSp>
      <p:sp>
        <p:nvSpPr>
          <p:cNvPr id="13" name="Rectangle 8"/>
          <p:cNvSpPr/>
          <p:nvPr userDrawn="1"/>
        </p:nvSpPr>
        <p:spPr>
          <a:xfrm>
            <a:off x="2939712" y="-7254"/>
            <a:ext cx="4364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29420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6"/>
          <p:cNvSpPr/>
          <p:nvPr userDrawn="1"/>
        </p:nvSpPr>
        <p:spPr>
          <a:xfrm>
            <a:off x="13608" y="6400800"/>
            <a:ext cx="9144000" cy="457200"/>
          </a:xfrm>
          <a:prstGeom prst="rect">
            <a:avLst/>
          </a:prstGeom>
          <a:solidFill>
            <a:srgbClr val="4D8A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8"/>
          <p:cNvSpPr/>
          <p:nvPr userDrawn="1"/>
        </p:nvSpPr>
        <p:spPr>
          <a:xfrm>
            <a:off x="13608" y="6276260"/>
            <a:ext cx="9144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8"/>
          <p:cNvSpPr/>
          <p:nvPr userDrawn="1"/>
        </p:nvSpPr>
        <p:spPr>
          <a:xfrm>
            <a:off x="13608" y="6341576"/>
            <a:ext cx="9144001" cy="6599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1453904"/>
            <a:ext cx="7543800" cy="2871208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54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4B9E8-F862-4F5B-A8B4-E0505905BD55}" type="datetime1">
              <a:rPr lang="pt-BR" smtClean="0"/>
              <a:pPr/>
              <a:t>02/10/2019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34FDB-509D-45E0-9C53-AD311CAE70AF}" type="slidenum">
              <a:rPr lang="pt-BR" smtClean="0"/>
              <a:pPr/>
              <a:t>‹nº›</a:t>
            </a:fld>
            <a:endParaRPr lang="pt-B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3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upo 10"/>
          <p:cNvGrpSpPr>
            <a:grpSpLocks/>
          </p:cNvGrpSpPr>
          <p:nvPr userDrawn="1"/>
        </p:nvGrpSpPr>
        <p:grpSpPr bwMode="auto">
          <a:xfrm>
            <a:off x="3705963" y="69652"/>
            <a:ext cx="1133475" cy="1250589"/>
            <a:chOff x="8207579" y="5418860"/>
            <a:chExt cx="1511325" cy="1250500"/>
          </a:xfrm>
        </p:grpSpPr>
        <p:pic>
          <p:nvPicPr>
            <p:cNvPr id="14" name="Imagem 13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07579" y="6064830"/>
              <a:ext cx="1511325" cy="6045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" name="Retângulo 14"/>
            <p:cNvSpPr/>
            <p:nvPr userDrawn="1"/>
          </p:nvSpPr>
          <p:spPr>
            <a:xfrm>
              <a:off x="8242493" y="5418860"/>
              <a:ext cx="1441498" cy="64602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pAutoFit/>
            </a:bodyPr>
            <a:lstStyle/>
            <a:p>
              <a:pPr algn="ctr">
                <a:defRPr/>
              </a:pPr>
              <a:r>
                <a:rPr lang="pt-BR" sz="3600" b="1" dirty="0">
                  <a:solidFill>
                    <a:srgbClr val="000000"/>
                  </a:solidFill>
                </a:rPr>
                <a:t>DRH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92552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132523"/>
            <a:ext cx="7543800" cy="940904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59" y="1391478"/>
            <a:ext cx="3703320" cy="447761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391479"/>
            <a:ext cx="3703320" cy="447761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9427C-87D0-4C0E-9C49-9C09EFD9C443}" type="datetime1">
              <a:rPr lang="pt-BR" smtClean="0"/>
              <a:pPr/>
              <a:t>02/10/2019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34FDB-509D-45E0-9C53-AD311CAE70AF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89179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114329"/>
            <a:ext cx="7543800" cy="98560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342465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226365"/>
            <a:ext cx="3703320" cy="3734169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342465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226365"/>
            <a:ext cx="3703320" cy="3734169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9BBCA-CA47-4850-A5EC-634465DFCC21}" type="datetime1">
              <a:rPr lang="pt-BR" smtClean="0"/>
              <a:pPr/>
              <a:t>02/10/2019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34FDB-509D-45E0-9C53-AD311CAE70AF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1061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8BEEC-ACCA-4D05-97FA-E3C7CA6E5656}" type="datetime1">
              <a:rPr lang="pt-BR" smtClean="0"/>
              <a:pPr/>
              <a:t>02/10/2019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34FDB-509D-45E0-9C53-AD311CAE70AF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73042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6"/>
          <p:cNvSpPr/>
          <p:nvPr userDrawn="1"/>
        </p:nvSpPr>
        <p:spPr>
          <a:xfrm>
            <a:off x="13608" y="6400800"/>
            <a:ext cx="9144000" cy="4572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8"/>
          <p:cNvSpPr/>
          <p:nvPr userDrawn="1"/>
        </p:nvSpPr>
        <p:spPr>
          <a:xfrm>
            <a:off x="13608" y="6276260"/>
            <a:ext cx="9144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8"/>
          <p:cNvSpPr/>
          <p:nvPr userDrawn="1"/>
        </p:nvSpPr>
        <p:spPr>
          <a:xfrm>
            <a:off x="13608" y="6341576"/>
            <a:ext cx="9144001" cy="6599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8306D-AC68-41C3-A0EE-88336A86DE37}" type="datetime1">
              <a:rPr lang="pt-BR" smtClean="0"/>
              <a:pPr/>
              <a:t>02/10/2019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34FDB-509D-45E0-9C53-AD311CAE70AF}" type="slidenum">
              <a:rPr lang="pt-BR" smtClean="0"/>
              <a:pPr/>
              <a:t>‹nº›</a:t>
            </a:fld>
            <a:endParaRPr lang="pt-BR" dirty="0"/>
          </a:p>
        </p:txBody>
      </p:sp>
      <p:grpSp>
        <p:nvGrpSpPr>
          <p:cNvPr id="13" name="Grupo 10"/>
          <p:cNvGrpSpPr>
            <a:grpSpLocks/>
          </p:cNvGrpSpPr>
          <p:nvPr userDrawn="1"/>
        </p:nvGrpSpPr>
        <p:grpSpPr bwMode="auto">
          <a:xfrm>
            <a:off x="7989729" y="5044929"/>
            <a:ext cx="1133475" cy="1250589"/>
            <a:chOff x="8207579" y="5418860"/>
            <a:chExt cx="1511325" cy="1250500"/>
          </a:xfrm>
        </p:grpSpPr>
        <p:pic>
          <p:nvPicPr>
            <p:cNvPr id="14" name="Imagem 13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07579" y="6064830"/>
              <a:ext cx="1511325" cy="6045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" name="Retângulo 14"/>
            <p:cNvSpPr/>
            <p:nvPr userDrawn="1"/>
          </p:nvSpPr>
          <p:spPr>
            <a:xfrm>
              <a:off x="8242493" y="5418860"/>
              <a:ext cx="1441498" cy="64602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pAutoFit/>
            </a:bodyPr>
            <a:lstStyle/>
            <a:p>
              <a:pPr algn="ctr">
                <a:defRPr/>
              </a:pPr>
              <a:r>
                <a:rPr lang="pt-BR" sz="3600" b="1" dirty="0">
                  <a:solidFill>
                    <a:srgbClr val="000000"/>
                  </a:solidFill>
                </a:rPr>
                <a:t>DRH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47906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608" y="6400800"/>
            <a:ext cx="9144000" cy="457200"/>
          </a:xfrm>
          <a:prstGeom prst="rect">
            <a:avLst/>
          </a:prstGeom>
          <a:solidFill>
            <a:srgbClr val="4D8A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3608" y="6276260"/>
            <a:ext cx="9144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101076"/>
            <a:ext cx="7543800" cy="9860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391478"/>
            <a:ext cx="7543800" cy="4477616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7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E77EB2A-5280-4896-A506-52BCBCFE8D36}" type="datetime1">
              <a:rPr lang="pt-BR" smtClean="0"/>
              <a:pPr/>
              <a:t>02/10/2019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8" y="6459787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5" y="6459787"/>
            <a:ext cx="98401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0034FDB-509D-45E0-9C53-AD311CAE70AF}" type="slidenum">
              <a:rPr lang="pt-BR" smtClean="0"/>
              <a:pPr/>
              <a:t>‹nº›</a:t>
            </a:fld>
            <a:endParaRPr lang="pt-BR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50" y="1181253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8"/>
          <p:cNvSpPr/>
          <p:nvPr/>
        </p:nvSpPr>
        <p:spPr>
          <a:xfrm>
            <a:off x="13608" y="6341576"/>
            <a:ext cx="9144001" cy="6599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48119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300"/>
        </a:spcBef>
        <a:spcAft>
          <a:spcPts val="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300"/>
        </a:spcBef>
        <a:spcAft>
          <a:spcPts val="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300"/>
        </a:spcBef>
        <a:spcAft>
          <a:spcPts val="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300"/>
        </a:spcBef>
        <a:spcAft>
          <a:spcPts val="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usp.br/drh/trabalhe-na-usp/carreiras-usp/carreira-funcionarios/renova" TargetMode="External"/><Relationship Id="rId4" Type="http://schemas.openxmlformats.org/officeDocument/2006/relationships/hyperlink" Target="http://www.usp.br/drh/renova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teses.usp.br/teses/disponiveis/108/108131/tde-05112018-093814/pt-br.php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ítulo 2"/>
          <p:cNvSpPr>
            <a:spLocks noGrp="1"/>
          </p:cNvSpPr>
          <p:nvPr>
            <p:ph idx="1"/>
          </p:nvPr>
        </p:nvSpPr>
        <p:spPr>
          <a:xfrm>
            <a:off x="976140" y="1700808"/>
            <a:ext cx="7543800" cy="4104456"/>
          </a:xfrm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>
            <a:normAutofit fontScale="92500"/>
          </a:bodyPr>
          <a:lstStyle/>
          <a:p>
            <a:endParaRPr lang="pt-BR" sz="2300" b="1" dirty="0" smtClean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t-BR" sz="2300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t-BR" sz="2300" b="1" dirty="0" smtClean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pt-BR" sz="2300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pt-BR" sz="28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Programa </a:t>
            </a:r>
            <a:r>
              <a:rPr lang="pt-BR" sz="2800" b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Aperfeiçoamento e Renovação </a:t>
            </a:r>
            <a:r>
              <a:rPr lang="pt-BR" sz="28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Funcional</a:t>
            </a:r>
          </a:p>
          <a:p>
            <a:pPr marL="0" lvl="0" indent="0" algn="ctr">
              <a:buNone/>
            </a:pPr>
            <a:r>
              <a:rPr lang="pt-BR" sz="28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Expansão em Piracicaba</a:t>
            </a:r>
            <a:endParaRPr lang="pt-BR" sz="2800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 algn="ctr">
              <a:buNone/>
            </a:pPr>
            <a:r>
              <a:rPr lang="pt-BR" sz="280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Apresentação para Chefias </a:t>
            </a:r>
            <a:r>
              <a:rPr lang="pt-BR" sz="28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Assistentes</a:t>
            </a:r>
            <a:endParaRPr lang="pt-BR" sz="2800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 algn="ctr">
              <a:buNone/>
            </a:pPr>
            <a:r>
              <a:rPr lang="pt-BR" sz="28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Setembro/2019</a:t>
            </a:r>
            <a:endParaRPr lang="pt-BR" sz="2800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pt-BR" sz="2800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Picture 3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3744" y="1412776"/>
            <a:ext cx="5328592" cy="1775637"/>
          </a:xfrm>
          <a:prstGeom prst="rect">
            <a:avLst/>
          </a:prstGeom>
          <a:gradFill>
            <a:gsLst>
              <a:gs pos="91000">
                <a:schemeClr val="accent1">
                  <a:tint val="66000"/>
                  <a:satMod val="160000"/>
                </a:schemeClr>
              </a:gs>
              <a:gs pos="88000">
                <a:schemeClr val="accent2">
                  <a:lumMod val="75000"/>
                </a:schemeClr>
              </a:gs>
              <a:gs pos="8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1803109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755576" y="764704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4200" b="1" dirty="0">
              <a:solidFill>
                <a:srgbClr val="E89F0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765105" y="1295162"/>
            <a:ext cx="7920880" cy="468052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200" b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DIRETRIZES PARA CONTINUIDADE E EXPANSÃO NOS </a:t>
            </a:r>
            <a:r>
              <a:rPr lang="pt-BR" sz="2200" b="1" i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CAMPI</a:t>
            </a:r>
            <a:r>
              <a:rPr lang="pt-BR" sz="2200" b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 DO INTERIOR – Ribeirão </a:t>
            </a:r>
            <a:r>
              <a:rPr lang="pt-BR" sz="2200" b="1" dirty="0" err="1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PReto</a:t>
            </a:r>
            <a:r>
              <a:rPr lang="pt-BR" sz="2200" b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 (OFÍCIO CODAGE/CIRC/004/2019):</a:t>
            </a:r>
          </a:p>
          <a:p>
            <a:pPr marL="457200" indent="-457200">
              <a:buFont typeface="+mj-lt"/>
              <a:buAutoNum type="arabicPeriod"/>
            </a:pPr>
            <a:r>
              <a:rPr lang="pt-BR" cap="none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O programa atenderá os servidores do </a:t>
            </a:r>
            <a:r>
              <a:rPr lang="pt-BR" u="sng" cap="none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grupo Básico</a:t>
            </a:r>
            <a:r>
              <a:rPr lang="pt-BR" cap="none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 dos </a:t>
            </a:r>
            <a:r>
              <a:rPr lang="pt-BR" i="1" cap="none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campi</a:t>
            </a:r>
            <a:r>
              <a:rPr lang="pt-BR" sz="2200" cap="none" dirty="0">
                <a:solidFill>
                  <a:schemeClr val="bg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pt-BR" sz="2200" cap="none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da Capital e interior, com indicativo de restrições médicas que:</a:t>
            </a:r>
            <a:endParaRPr lang="pt-BR" sz="2200" cap="none" dirty="0">
              <a:solidFill>
                <a:schemeClr val="bg2">
                  <a:lumMod val="50000"/>
                </a:schemeClr>
              </a:solidFill>
              <a:latin typeface="+mn-lt"/>
              <a:cs typeface="Arial" panose="020B0604020202020204" pitchFamily="34" charset="0"/>
            </a:endParaRPr>
          </a:p>
          <a:p>
            <a:endParaRPr lang="pt-BR" u="sng" cap="none" dirty="0">
              <a:solidFill>
                <a:schemeClr val="bg2">
                  <a:lumMod val="50000"/>
                </a:schemeClr>
              </a:solidFill>
              <a:latin typeface="+mn-lt"/>
              <a:cs typeface="Arial" panose="020B0604020202020204" pitchFamily="34" charset="0"/>
            </a:endParaRPr>
          </a:p>
          <a:p>
            <a:endParaRPr lang="pt-BR" sz="2200" b="1" dirty="0">
              <a:solidFill>
                <a:schemeClr val="bg2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6" name="Picture 3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2311" y="116632"/>
            <a:ext cx="1975313" cy="887818"/>
          </a:xfrm>
          <a:prstGeom prst="rect">
            <a:avLst/>
          </a:prstGeom>
          <a:gradFill>
            <a:gsLst>
              <a:gs pos="91000">
                <a:schemeClr val="accent1">
                  <a:tint val="66000"/>
                  <a:satMod val="160000"/>
                </a:schemeClr>
              </a:gs>
              <a:gs pos="88000">
                <a:schemeClr val="accent2">
                  <a:lumMod val="75000"/>
                </a:schemeClr>
              </a:gs>
              <a:gs pos="8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xtLst/>
        </p:spPr>
      </p:pic>
      <p:sp>
        <p:nvSpPr>
          <p:cNvPr id="5" name="CaixaDeTexto 4"/>
          <p:cNvSpPr txBox="1"/>
          <p:nvPr/>
        </p:nvSpPr>
        <p:spPr>
          <a:xfrm>
            <a:off x="753843" y="722891"/>
            <a:ext cx="18835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pt-BR"/>
            </a:defPPr>
            <a:lvl1pPr algn="just">
              <a:spcAft>
                <a:spcPts val="1200"/>
              </a:spcAft>
              <a:defRPr sz="2800" b="1" spc="-50">
                <a:solidFill>
                  <a:srgbClr val="E89F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pt-BR" dirty="0" smtClean="0"/>
              <a:t>DIRETRIZES </a:t>
            </a:r>
            <a:endParaRPr lang="pt-BR" dirty="0"/>
          </a:p>
        </p:txBody>
      </p:sp>
      <p:sp>
        <p:nvSpPr>
          <p:cNvPr id="2" name="Retângulo de cantos arredondados 1"/>
          <p:cNvSpPr/>
          <p:nvPr/>
        </p:nvSpPr>
        <p:spPr>
          <a:xfrm>
            <a:off x="899592" y="3501008"/>
            <a:ext cx="7663640" cy="517585"/>
          </a:xfrm>
          <a:prstGeom prst="roundRect">
            <a:avLst/>
          </a:prstGeom>
          <a:solidFill>
            <a:schemeClr val="accent2">
              <a:lumMod val="20000"/>
              <a:lumOff val="80000"/>
              <a:alpha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algn="just">
              <a:buFont typeface="Wingdings" panose="05000000000000000000" pitchFamily="2" charset="2"/>
              <a:buChar char="ü"/>
            </a:pPr>
            <a:r>
              <a:rPr lang="pt-BR" sz="2200" dirty="0">
                <a:solidFill>
                  <a:schemeClr val="bg2">
                    <a:lumMod val="50000"/>
                  </a:schemeClr>
                </a:solidFill>
                <a:cs typeface="Arial" panose="020B0604020202020204" pitchFamily="34" charset="0"/>
              </a:rPr>
              <a:t>Inviabilizem o desempenho das atividades habituais da </a:t>
            </a:r>
            <a:r>
              <a:rPr lang="pt-BR" sz="2200" dirty="0" smtClean="0">
                <a:solidFill>
                  <a:schemeClr val="bg2">
                    <a:lumMod val="50000"/>
                  </a:schemeClr>
                </a:solidFill>
                <a:cs typeface="Arial" panose="020B0604020202020204" pitchFamily="34" charset="0"/>
              </a:rPr>
              <a:t>função</a:t>
            </a:r>
            <a:endParaRPr lang="pt-BR" sz="2200" dirty="0">
              <a:solidFill>
                <a:schemeClr val="bg2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7" name="Retângulo de cantos arredondados 6"/>
          <p:cNvSpPr/>
          <p:nvPr/>
        </p:nvSpPr>
        <p:spPr>
          <a:xfrm>
            <a:off x="899592" y="5013176"/>
            <a:ext cx="7663640" cy="1080120"/>
          </a:xfrm>
          <a:prstGeom prst="roundRect">
            <a:avLst/>
          </a:prstGeom>
          <a:solidFill>
            <a:schemeClr val="accent2">
              <a:lumMod val="20000"/>
              <a:lumOff val="80000"/>
              <a:alpha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algn="just">
              <a:buFont typeface="Wingdings" panose="05000000000000000000" pitchFamily="2" charset="2"/>
              <a:buChar char="ü"/>
            </a:pPr>
            <a:r>
              <a:rPr lang="pt-BR" sz="2200" dirty="0">
                <a:solidFill>
                  <a:schemeClr val="bg2">
                    <a:lumMod val="50000"/>
                  </a:schemeClr>
                </a:solidFill>
                <a:cs typeface="Arial" panose="020B0604020202020204" pitchFamily="34" charset="0"/>
              </a:rPr>
              <a:t>Limitem parcialmente o exercício das atividades, exigindo, porém, por orientação médica, o acompanhamento em processo de </a:t>
            </a:r>
            <a:r>
              <a:rPr lang="pt-BR" sz="2200" dirty="0" smtClean="0">
                <a:solidFill>
                  <a:schemeClr val="bg2">
                    <a:lumMod val="50000"/>
                  </a:schemeClr>
                </a:solidFill>
                <a:cs typeface="Arial" panose="020B0604020202020204" pitchFamily="34" charset="0"/>
              </a:rPr>
              <a:t>readaptação</a:t>
            </a:r>
            <a:endParaRPr lang="pt-BR" sz="2200" dirty="0">
              <a:solidFill>
                <a:schemeClr val="bg2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8" name="Retângulo de cantos arredondados 7"/>
          <p:cNvSpPr/>
          <p:nvPr/>
        </p:nvSpPr>
        <p:spPr>
          <a:xfrm>
            <a:off x="899592" y="4149080"/>
            <a:ext cx="7663640" cy="720080"/>
          </a:xfrm>
          <a:prstGeom prst="roundRect">
            <a:avLst/>
          </a:prstGeom>
          <a:solidFill>
            <a:schemeClr val="accent2">
              <a:lumMod val="20000"/>
              <a:lumOff val="80000"/>
              <a:alpha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algn="just">
              <a:buFont typeface="Wingdings" panose="05000000000000000000" pitchFamily="2" charset="2"/>
              <a:buChar char="ü"/>
            </a:pPr>
            <a:r>
              <a:rPr lang="pt-BR" sz="2200" dirty="0">
                <a:solidFill>
                  <a:schemeClr val="bg2">
                    <a:lumMod val="50000"/>
                  </a:schemeClr>
                </a:solidFill>
                <a:cs typeface="Arial" panose="020B0604020202020204" pitchFamily="34" charset="0"/>
              </a:rPr>
              <a:t>Apontem a necessidade de alteração do ambiente de </a:t>
            </a:r>
            <a:r>
              <a:rPr lang="pt-BR" sz="2200" dirty="0" smtClean="0">
                <a:solidFill>
                  <a:schemeClr val="bg2">
                    <a:lumMod val="50000"/>
                  </a:schemeClr>
                </a:solidFill>
                <a:cs typeface="Arial" panose="020B0604020202020204" pitchFamily="34" charset="0"/>
              </a:rPr>
              <a:t>trabalho,  ou </a:t>
            </a:r>
            <a:endParaRPr lang="pt-BR" sz="2200" dirty="0">
              <a:solidFill>
                <a:schemeClr val="bg2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6938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753843" y="1269477"/>
            <a:ext cx="7704856" cy="2470921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200" b="1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DIRETRIZES PARA CONTINUIDADE E EXPANSÃO NOS CAMPI DO INTERIOR – Ribeirão </a:t>
            </a:r>
            <a:r>
              <a:rPr lang="pt-BR" sz="2200" b="1" dirty="0" err="1">
                <a:solidFill>
                  <a:schemeClr val="bg2">
                    <a:lumMod val="50000"/>
                  </a:schemeClr>
                </a:solidFill>
                <a:latin typeface="+mn-lt"/>
              </a:rPr>
              <a:t>PReto</a:t>
            </a:r>
            <a:r>
              <a:rPr lang="pt-BR" sz="2200" b="1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 (OFÍCIO CODAGE/CIRC/004/2019):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pt-BR" cap="none" dirty="0">
                <a:solidFill>
                  <a:schemeClr val="bg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O processo de readaptação será estabelecido nas Unidades/Órgãos em que os servidores atuam</a:t>
            </a:r>
          </a:p>
          <a:p>
            <a:pPr marL="457200" indent="-457200">
              <a:buFont typeface="+mj-lt"/>
              <a:buAutoNum type="arabicPeriod" startAt="2"/>
            </a:pPr>
            <a:endParaRPr lang="pt-BR" cap="none" dirty="0" smtClean="0">
              <a:solidFill>
                <a:schemeClr val="bg2">
                  <a:lumMod val="50000"/>
                </a:schemeClr>
              </a:solidFill>
              <a:latin typeface="+mn-lt"/>
            </a:endParaRPr>
          </a:p>
          <a:p>
            <a:pPr marL="457200" indent="-457200">
              <a:buFont typeface="+mj-lt"/>
              <a:buAutoNum type="arabicPeriod" startAt="2"/>
            </a:pPr>
            <a:endParaRPr lang="pt-BR" cap="none" dirty="0">
              <a:solidFill>
                <a:schemeClr val="bg2">
                  <a:lumMod val="50000"/>
                </a:schemeClr>
              </a:solidFill>
              <a:latin typeface="+mn-lt"/>
            </a:endParaRPr>
          </a:p>
          <a:p>
            <a:pPr lvl="0" algn="just"/>
            <a:endParaRPr lang="pt-BR" sz="2200" dirty="0" smtClean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just"/>
            <a:r>
              <a:rPr lang="pt-BR" sz="20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	</a:t>
            </a:r>
            <a:endParaRPr lang="pt-BR" sz="2000" b="1" dirty="0" smtClean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just"/>
            <a:endParaRPr lang="pt-BR" b="1" dirty="0" smtClean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just"/>
            <a:endParaRPr lang="pt-BR" b="1" dirty="0" smtClean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just"/>
            <a:r>
              <a:rPr lang="pt-BR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endParaRPr lang="pt-BR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Picture 3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2311" y="116632"/>
            <a:ext cx="1975313" cy="887818"/>
          </a:xfrm>
          <a:prstGeom prst="rect">
            <a:avLst/>
          </a:prstGeom>
          <a:gradFill>
            <a:gsLst>
              <a:gs pos="91000">
                <a:schemeClr val="accent1">
                  <a:tint val="66000"/>
                  <a:satMod val="160000"/>
                </a:schemeClr>
              </a:gs>
              <a:gs pos="88000">
                <a:schemeClr val="accent2">
                  <a:lumMod val="75000"/>
                </a:schemeClr>
              </a:gs>
              <a:gs pos="8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xtLst/>
        </p:spPr>
      </p:pic>
      <p:sp>
        <p:nvSpPr>
          <p:cNvPr id="4" name="Retângulo de cantos arredondados 3"/>
          <p:cNvSpPr/>
          <p:nvPr/>
        </p:nvSpPr>
        <p:spPr>
          <a:xfrm>
            <a:off x="787722" y="3501008"/>
            <a:ext cx="7698988" cy="1584176"/>
          </a:xfrm>
          <a:prstGeom prst="roundRect">
            <a:avLst/>
          </a:prstGeom>
          <a:solidFill>
            <a:schemeClr val="bg2">
              <a:lumMod val="90000"/>
              <a:alpha val="4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sz="2200" dirty="0">
                <a:solidFill>
                  <a:schemeClr val="bg2">
                    <a:lumMod val="50000"/>
                  </a:schemeClr>
                </a:solidFill>
                <a:cs typeface="Arial" panose="020B0604020202020204" pitchFamily="34" charset="0"/>
              </a:rPr>
              <a:t>Em situações específicas, quando as condições para readaptação, não puderam ser oferecidas pela própria Unidade/Órgão, serão propostas transferências, fundamentadas em análises dos perfis dos servidores.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753843" y="722891"/>
            <a:ext cx="18835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pt-BR"/>
            </a:defPPr>
            <a:lvl1pPr algn="just">
              <a:spcAft>
                <a:spcPts val="1200"/>
              </a:spcAft>
              <a:defRPr sz="2800" b="1" spc="-50">
                <a:solidFill>
                  <a:srgbClr val="E89F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pt-BR" dirty="0" smtClean="0"/>
              <a:t>DIRETRIZES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7325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761312" y="1268760"/>
            <a:ext cx="7704856" cy="4536504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200" b="1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DIRETRIZES PARA CONTINUIDADE E EXPANSÃO NOS CAMPI DO INTERIOR – Ribeirão </a:t>
            </a:r>
            <a:r>
              <a:rPr lang="pt-BR" sz="2200" b="1" dirty="0" err="1">
                <a:solidFill>
                  <a:schemeClr val="bg2">
                    <a:lumMod val="50000"/>
                  </a:schemeClr>
                </a:solidFill>
                <a:latin typeface="+mn-lt"/>
              </a:rPr>
              <a:t>PReto</a:t>
            </a:r>
            <a:r>
              <a:rPr lang="pt-BR" sz="2200" b="1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 (OFÍCIO CODAGE/CIRC/004/2019</a:t>
            </a:r>
            <a:r>
              <a:rPr lang="pt-BR" sz="2200" b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):</a:t>
            </a:r>
            <a:endParaRPr lang="pt-BR" sz="2200" cap="none" dirty="0">
              <a:solidFill>
                <a:schemeClr val="bg2">
                  <a:lumMod val="50000"/>
                </a:schemeClr>
              </a:solidFill>
              <a:latin typeface="+mn-lt"/>
            </a:endParaRPr>
          </a:p>
          <a:p>
            <a:pPr marL="457200" lvl="0" indent="-457200">
              <a:buFont typeface="+mj-lt"/>
              <a:buAutoNum type="arabicPeriod" startAt="3"/>
            </a:pPr>
            <a:r>
              <a:rPr lang="pt-BR" sz="2200" cap="none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O programa priorizará a comunicação direta da </a:t>
            </a:r>
            <a:r>
              <a:rPr lang="pt-BR" sz="2200" cap="none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E</a:t>
            </a:r>
            <a:r>
              <a:rPr lang="pt-BR" sz="2200" cap="none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quipe RENOVA com Assistentes, Chefias</a:t>
            </a:r>
            <a:r>
              <a:rPr lang="pt-BR" sz="2200" cap="none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 </a:t>
            </a:r>
            <a:r>
              <a:rPr lang="pt-BR" sz="2200" cap="none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e Servidores, visando: </a:t>
            </a:r>
          </a:p>
          <a:p>
            <a:pPr lvl="0" algn="just"/>
            <a:endParaRPr lang="pt-BR" sz="2200" dirty="0" smtClean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just"/>
            <a:r>
              <a:rPr lang="pt-BR" sz="20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	</a:t>
            </a:r>
            <a:endParaRPr lang="pt-BR" sz="2000" b="1" dirty="0" smtClean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just"/>
            <a:endParaRPr lang="pt-BR" b="1" dirty="0" smtClean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just"/>
            <a:endParaRPr lang="pt-BR" b="1" dirty="0" smtClean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just"/>
            <a:r>
              <a:rPr lang="pt-BR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endParaRPr lang="pt-BR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Picture 3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2311" y="116632"/>
            <a:ext cx="1975313" cy="887818"/>
          </a:xfrm>
          <a:prstGeom prst="rect">
            <a:avLst/>
          </a:prstGeom>
          <a:gradFill>
            <a:gsLst>
              <a:gs pos="91000">
                <a:schemeClr val="accent1">
                  <a:tint val="66000"/>
                  <a:satMod val="160000"/>
                </a:schemeClr>
              </a:gs>
              <a:gs pos="88000">
                <a:schemeClr val="accent2">
                  <a:lumMod val="75000"/>
                </a:schemeClr>
              </a:gs>
              <a:gs pos="8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xtLst/>
        </p:spPr>
      </p:pic>
      <p:sp>
        <p:nvSpPr>
          <p:cNvPr id="2" name="Retângulo de cantos arredondados 1"/>
          <p:cNvSpPr/>
          <p:nvPr/>
        </p:nvSpPr>
        <p:spPr>
          <a:xfrm>
            <a:off x="788654" y="5014091"/>
            <a:ext cx="7638585" cy="792088"/>
          </a:xfrm>
          <a:prstGeom prst="roundRect">
            <a:avLst/>
          </a:prstGeom>
          <a:solidFill>
            <a:schemeClr val="accent2">
              <a:lumMod val="20000"/>
              <a:lumOff val="80000"/>
              <a:alpha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sz="2200" dirty="0">
                <a:solidFill>
                  <a:schemeClr val="bg2">
                    <a:lumMod val="50000"/>
                  </a:schemeClr>
                </a:solidFill>
                <a:cs typeface="Arial" panose="020B0604020202020204" pitchFamily="34" charset="0"/>
              </a:rPr>
              <a:t>Garantir uma análise adequada e compartilhada das possibilidades de readaptação</a:t>
            </a:r>
          </a:p>
        </p:txBody>
      </p:sp>
      <p:sp>
        <p:nvSpPr>
          <p:cNvPr id="5" name="Retângulo de cantos arredondados 4"/>
          <p:cNvSpPr/>
          <p:nvPr/>
        </p:nvSpPr>
        <p:spPr>
          <a:xfrm>
            <a:off x="764016" y="3531696"/>
            <a:ext cx="7638585" cy="1361369"/>
          </a:xfrm>
          <a:prstGeom prst="roundRect">
            <a:avLst/>
          </a:prstGeom>
          <a:solidFill>
            <a:schemeClr val="accent2">
              <a:lumMod val="20000"/>
              <a:lumOff val="80000"/>
              <a:alpha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sz="2200" dirty="0">
                <a:solidFill>
                  <a:schemeClr val="bg2">
                    <a:lumMod val="50000"/>
                  </a:schemeClr>
                </a:solidFill>
                <a:cs typeface="Arial" panose="020B0604020202020204" pitchFamily="34" charset="0"/>
              </a:rPr>
              <a:t>Oferecer esclarecimentos e orientações sobre encaminhamentos de ordem administrativa ou relacionados a questões de saúde e segurança no trabalho, bem como no que se refere a necessidades de capacitação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753843" y="722891"/>
            <a:ext cx="18835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pt-BR"/>
            </a:defPPr>
            <a:lvl1pPr algn="just">
              <a:spcAft>
                <a:spcPts val="1200"/>
              </a:spcAft>
              <a:defRPr sz="2800" b="1" spc="-50">
                <a:solidFill>
                  <a:srgbClr val="E89F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pt-BR" dirty="0" smtClean="0"/>
              <a:t>DIRETRIZES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25769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794447" y="1242337"/>
            <a:ext cx="7704856" cy="432048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200" b="1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DIRETRIZES PARA CONTINUIDADE E EXPANSÃO NOS CAMPI DO INTERIOR – Ribeirão </a:t>
            </a:r>
            <a:r>
              <a:rPr lang="pt-BR" sz="2200" b="1" dirty="0" err="1">
                <a:solidFill>
                  <a:schemeClr val="bg2">
                    <a:lumMod val="50000"/>
                  </a:schemeClr>
                </a:solidFill>
                <a:latin typeface="+mn-lt"/>
              </a:rPr>
              <a:t>PReto</a:t>
            </a:r>
            <a:r>
              <a:rPr lang="pt-BR" sz="2200" b="1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 (OFÍCIO CODAGE/CIRC/004/2019</a:t>
            </a:r>
            <a:r>
              <a:rPr lang="pt-BR" sz="2200" b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):</a:t>
            </a:r>
            <a:endParaRPr lang="pt-BR" sz="2200" cap="none" dirty="0" smtClean="0">
              <a:solidFill>
                <a:schemeClr val="bg2">
                  <a:lumMod val="50000"/>
                </a:schemeClr>
              </a:solidFill>
              <a:latin typeface="+mn-lt"/>
            </a:endParaRPr>
          </a:p>
          <a:p>
            <a:pPr marL="457200" indent="-457200">
              <a:buFont typeface="+mj-lt"/>
              <a:buAutoNum type="arabicPeriod" startAt="3"/>
            </a:pPr>
            <a:r>
              <a:rPr lang="pt-BR" sz="2200" cap="none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O </a:t>
            </a:r>
            <a:r>
              <a:rPr lang="pt-BR" sz="2200" cap="none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programa priorizará a comunicação direta da </a:t>
            </a:r>
            <a:r>
              <a:rPr lang="pt-BR" sz="2200" cap="none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Equipe RENOVA </a:t>
            </a:r>
            <a:r>
              <a:rPr lang="pt-BR" sz="2200" cap="none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com </a:t>
            </a:r>
            <a:r>
              <a:rPr lang="pt-BR" sz="2200" cap="none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Assistentes, Chefias e Servidores, </a:t>
            </a:r>
            <a:r>
              <a:rPr lang="pt-BR" sz="2200" cap="none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visando: </a:t>
            </a:r>
            <a:endParaRPr lang="pt-BR" sz="2200" cap="none" dirty="0" smtClean="0">
              <a:solidFill>
                <a:schemeClr val="bg2">
                  <a:lumMod val="50000"/>
                </a:schemeClr>
              </a:solidFill>
              <a:latin typeface="+mn-lt"/>
            </a:endParaRPr>
          </a:p>
          <a:p>
            <a:pPr marL="457200" indent="-457200">
              <a:buFont typeface="+mj-lt"/>
              <a:buAutoNum type="arabicPeriod" startAt="3"/>
            </a:pPr>
            <a:endParaRPr lang="pt-BR" sz="2200" cap="none" dirty="0">
              <a:solidFill>
                <a:schemeClr val="bg2">
                  <a:lumMod val="50000"/>
                </a:schemeClr>
              </a:solidFill>
              <a:latin typeface="+mn-lt"/>
            </a:endParaRPr>
          </a:p>
          <a:p>
            <a:pPr algn="just"/>
            <a:endParaRPr lang="pt-BR" b="1" dirty="0" smtClean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just"/>
            <a:endParaRPr lang="pt-BR" b="1" dirty="0" smtClean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just"/>
            <a:r>
              <a:rPr lang="pt-BR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endParaRPr lang="pt-BR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Picture 3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2311" y="116632"/>
            <a:ext cx="1975313" cy="887818"/>
          </a:xfrm>
          <a:prstGeom prst="rect">
            <a:avLst/>
          </a:prstGeom>
          <a:gradFill>
            <a:gsLst>
              <a:gs pos="91000">
                <a:schemeClr val="accent1">
                  <a:tint val="66000"/>
                  <a:satMod val="160000"/>
                </a:schemeClr>
              </a:gs>
              <a:gs pos="88000">
                <a:schemeClr val="accent2">
                  <a:lumMod val="75000"/>
                </a:schemeClr>
              </a:gs>
              <a:gs pos="8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xtLst/>
        </p:spPr>
      </p:pic>
      <p:sp>
        <p:nvSpPr>
          <p:cNvPr id="5" name="Retângulo de cantos arredondados 4"/>
          <p:cNvSpPr/>
          <p:nvPr/>
        </p:nvSpPr>
        <p:spPr>
          <a:xfrm>
            <a:off x="781080" y="4221088"/>
            <a:ext cx="7685087" cy="1512168"/>
          </a:xfrm>
          <a:prstGeom prst="roundRect">
            <a:avLst/>
          </a:prstGeom>
          <a:solidFill>
            <a:schemeClr val="accent6">
              <a:lumMod val="40000"/>
              <a:lumOff val="60000"/>
              <a:alpha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sz="2200" dirty="0">
                <a:solidFill>
                  <a:schemeClr val="bg2">
                    <a:lumMod val="50000"/>
                  </a:schemeClr>
                </a:solidFill>
                <a:cs typeface="Arial" panose="020B0604020202020204" pitchFamily="34" charset="0"/>
              </a:rPr>
              <a:t>Atuar na perspectiva de facilitar o processo de compreensão da </a:t>
            </a:r>
            <a:r>
              <a:rPr lang="pt-BR" sz="2200" dirty="0" smtClean="0">
                <a:solidFill>
                  <a:schemeClr val="bg2">
                    <a:lumMod val="50000"/>
                  </a:schemeClr>
                </a:solidFill>
                <a:cs typeface="Arial" panose="020B0604020202020204" pitchFamily="34" charset="0"/>
              </a:rPr>
              <a:t>readaptação, </a:t>
            </a:r>
            <a:r>
              <a:rPr lang="pt-BR" sz="2200" dirty="0">
                <a:solidFill>
                  <a:schemeClr val="bg2">
                    <a:lumMod val="50000"/>
                  </a:schemeClr>
                </a:solidFill>
                <a:cs typeface="Arial" panose="020B0604020202020204" pitchFamily="34" charset="0"/>
              </a:rPr>
              <a:t>evidenciando os objetivos e benefícios que o </a:t>
            </a:r>
            <a:r>
              <a:rPr lang="pt-BR" sz="2200" dirty="0" smtClean="0">
                <a:solidFill>
                  <a:schemeClr val="bg2">
                    <a:lumMod val="50000"/>
                  </a:schemeClr>
                </a:solidFill>
                <a:cs typeface="Arial" panose="020B0604020202020204" pitchFamily="34" charset="0"/>
              </a:rPr>
              <a:t>programa oferece e assistindo </a:t>
            </a:r>
            <a:r>
              <a:rPr lang="pt-BR" sz="2200" dirty="0">
                <a:solidFill>
                  <a:schemeClr val="bg2">
                    <a:lumMod val="50000"/>
                  </a:schemeClr>
                </a:solidFill>
                <a:cs typeface="Arial" panose="020B0604020202020204" pitchFamily="34" charset="0"/>
              </a:rPr>
              <a:t>os participantes em todas </a:t>
            </a:r>
            <a:r>
              <a:rPr lang="pt-BR" sz="2200" dirty="0" smtClean="0">
                <a:solidFill>
                  <a:schemeClr val="bg2">
                    <a:lumMod val="50000"/>
                  </a:schemeClr>
                </a:solidFill>
                <a:cs typeface="Arial" panose="020B0604020202020204" pitchFamily="34" charset="0"/>
              </a:rPr>
              <a:t>as suas etapas</a:t>
            </a:r>
            <a:endParaRPr lang="pt-BR" sz="2200" dirty="0">
              <a:solidFill>
                <a:schemeClr val="bg2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753843" y="722891"/>
            <a:ext cx="18835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pt-BR"/>
            </a:defPPr>
            <a:lvl1pPr algn="just">
              <a:spcAft>
                <a:spcPts val="1200"/>
              </a:spcAft>
              <a:defRPr sz="2800" b="1" spc="-50">
                <a:solidFill>
                  <a:srgbClr val="E89F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pt-BR" dirty="0" smtClean="0"/>
              <a:t>DIRETRIZES </a:t>
            </a:r>
            <a:endParaRPr lang="pt-BR" dirty="0"/>
          </a:p>
        </p:txBody>
      </p:sp>
      <p:sp>
        <p:nvSpPr>
          <p:cNvPr id="9" name="Retângulo de cantos arredondados 8"/>
          <p:cNvSpPr/>
          <p:nvPr/>
        </p:nvSpPr>
        <p:spPr>
          <a:xfrm>
            <a:off x="827582" y="3441772"/>
            <a:ext cx="7638585" cy="667450"/>
          </a:xfrm>
          <a:prstGeom prst="roundRect">
            <a:avLst/>
          </a:prstGeom>
          <a:solidFill>
            <a:schemeClr val="accent6">
              <a:lumMod val="40000"/>
              <a:lumOff val="60000"/>
              <a:alpha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sz="2200" dirty="0">
                <a:solidFill>
                  <a:schemeClr val="bg2">
                    <a:lumMod val="50000"/>
                  </a:schemeClr>
                </a:solidFill>
                <a:cs typeface="Arial" panose="020B0604020202020204" pitchFamily="34" charset="0"/>
              </a:rPr>
              <a:t>Promover uma readaptação integradora com benefícios tanto para a Unidade/Órgão como para o servidor</a:t>
            </a:r>
          </a:p>
        </p:txBody>
      </p:sp>
    </p:spTree>
    <p:extLst>
      <p:ext uri="{BB962C8B-B14F-4D97-AF65-F5344CB8AC3E}">
        <p14:creationId xmlns:p14="http://schemas.microsoft.com/office/powerpoint/2010/main" val="32580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755576" y="764704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4200" b="1" dirty="0">
              <a:solidFill>
                <a:srgbClr val="E89F0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739953" y="1279315"/>
            <a:ext cx="7920880" cy="468052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200" b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Procedimentos e calendário de expansão para os demais </a:t>
            </a:r>
            <a:r>
              <a:rPr lang="pt-BR" sz="2200" b="1" i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campi </a:t>
            </a:r>
            <a:r>
              <a:rPr lang="pt-BR" sz="2200" b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(OFÍCIO CODAGE/CIRC/007/2019):</a:t>
            </a:r>
          </a:p>
          <a:p>
            <a:endParaRPr lang="pt-BR" u="sng" cap="none" dirty="0">
              <a:solidFill>
                <a:schemeClr val="bg2">
                  <a:lumMod val="50000"/>
                </a:schemeClr>
              </a:solidFill>
              <a:latin typeface="+mn-lt"/>
              <a:cs typeface="Arial" panose="020B0604020202020204" pitchFamily="34" charset="0"/>
            </a:endParaRPr>
          </a:p>
          <a:p>
            <a:endParaRPr lang="pt-BR" sz="2200" b="1" dirty="0">
              <a:solidFill>
                <a:schemeClr val="bg2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6" name="Picture 3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2311" y="116632"/>
            <a:ext cx="1975313" cy="887818"/>
          </a:xfrm>
          <a:prstGeom prst="rect">
            <a:avLst/>
          </a:prstGeom>
          <a:gradFill>
            <a:gsLst>
              <a:gs pos="91000">
                <a:schemeClr val="accent1">
                  <a:tint val="66000"/>
                  <a:satMod val="160000"/>
                </a:schemeClr>
              </a:gs>
              <a:gs pos="88000">
                <a:schemeClr val="accent2">
                  <a:lumMod val="75000"/>
                </a:schemeClr>
              </a:gs>
              <a:gs pos="8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xtLst/>
        </p:spPr>
      </p:pic>
      <p:sp>
        <p:nvSpPr>
          <p:cNvPr id="5" name="CaixaDeTexto 4"/>
          <p:cNvSpPr txBox="1"/>
          <p:nvPr/>
        </p:nvSpPr>
        <p:spPr>
          <a:xfrm>
            <a:off x="765105" y="722768"/>
            <a:ext cx="28020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pt-BR"/>
            </a:defPPr>
            <a:lvl1pPr algn="just">
              <a:spcAft>
                <a:spcPts val="1200"/>
              </a:spcAft>
              <a:defRPr sz="2800" b="1" spc="-50">
                <a:solidFill>
                  <a:srgbClr val="E89F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pt-BR" dirty="0" smtClean="0"/>
              <a:t>PROCEDIMENTOS </a:t>
            </a:r>
            <a:endParaRPr lang="pt-BR" dirty="0"/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6356884"/>
              </p:ext>
            </p:extLst>
          </p:nvPr>
        </p:nvGraphicFramePr>
        <p:xfrm>
          <a:off x="971600" y="2321635"/>
          <a:ext cx="7344816" cy="2595880"/>
        </p:xfrm>
        <a:graphic>
          <a:graphicData uri="http://schemas.openxmlformats.org/drawingml/2006/table">
            <a:tbl>
              <a:tblPr firstRow="1" bandRow="1">
                <a:effectLst>
                  <a:outerShdw blurRad="76200" dir="13500000" sy="23000" kx="1200000" algn="br" rotWithShape="0">
                    <a:prstClr val="black">
                      <a:alpha val="20000"/>
                    </a:prstClr>
                  </a:outerShdw>
                </a:effectLst>
                <a:tableStyleId>{5C22544A-7EE6-4342-B048-85BDC9FD1C3A}</a:tableStyleId>
              </a:tblPr>
              <a:tblGrid>
                <a:gridCol w="3672408"/>
                <a:gridCol w="367240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CAMPUS</a:t>
                      </a:r>
                      <a:endParaRPr lang="pt-BR" i="1" dirty="0"/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IMPLANTAÇÃO</a:t>
                      </a:r>
                      <a:endParaRPr lang="pt-BR" dirty="0"/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indent="-285750">
                        <a:buFont typeface="Wingdings" panose="05000000000000000000" pitchFamily="2" charset="2"/>
                        <a:buChar char="ü"/>
                      </a:pPr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CAPITAL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06 e 07/03/2017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-285750">
                        <a:buFont typeface="Wingdings" panose="05000000000000000000" pitchFamily="2" charset="2"/>
                        <a:buChar char="ü"/>
                      </a:pPr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RIBEIRÃO PRETO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03 e 04/04/2018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-285750">
                        <a:buFont typeface="Wingdings" panose="05000000000000000000" pitchFamily="2" charset="2"/>
                        <a:buChar char="ü"/>
                      </a:pPr>
                      <a:r>
                        <a:rPr lang="pt-BR" dirty="0" smtClean="0"/>
                        <a:t>PIRACICABA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10 e 11/09/2019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8000" indent="0">
                        <a:buFont typeface="Wingdings" panose="05000000000000000000" pitchFamily="2" charset="2"/>
                        <a:buNone/>
                      </a:pPr>
                      <a:r>
                        <a:rPr lang="pt-BR" dirty="0" smtClean="0"/>
                        <a:t>SÃO CARLOS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17 e 18/09/2019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8000"/>
                      <a:r>
                        <a:rPr lang="pt-BR" dirty="0" smtClean="0"/>
                        <a:t>PIRASSUNUNGA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08 e</a:t>
                      </a:r>
                      <a:r>
                        <a:rPr lang="pt-BR" baseline="0" dirty="0" smtClean="0"/>
                        <a:t> 09/10/2019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8000"/>
                      <a:r>
                        <a:rPr lang="pt-BR" dirty="0" smtClean="0"/>
                        <a:t>BAURU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22 e 23/10/2019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 descr="C:\Users\1152579\AppData\Local\Microsoft\Windows\Temporary Internet Files\Content.IE5\MEC9EP7X\pencil-913101_960_720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983969">
            <a:off x="202394" y="3152387"/>
            <a:ext cx="863910" cy="698900"/>
          </a:xfrm>
          <a:prstGeom prst="rect">
            <a:avLst/>
          </a:prstGeom>
          <a:noFill/>
          <a:effectLst>
            <a:innerShdw blurRad="63500" dist="50800" dir="8100000">
              <a:prstClr val="black">
                <a:alpha val="50000"/>
              </a:prstClr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9019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765105" y="1283354"/>
            <a:ext cx="7920880" cy="468052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200" b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Procedimentos e calendário de expansão para os demais </a:t>
            </a:r>
            <a:r>
              <a:rPr lang="pt-BR" sz="2200" b="1" i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campi </a:t>
            </a:r>
            <a:r>
              <a:rPr lang="pt-BR" sz="2200" b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(OFÍCIO CODAGE/CIRC/007/2019):</a:t>
            </a:r>
          </a:p>
        </p:txBody>
      </p:sp>
      <p:sp>
        <p:nvSpPr>
          <p:cNvPr id="3" name="Título 1"/>
          <p:cNvSpPr txBox="1">
            <a:spLocks/>
          </p:cNvSpPr>
          <p:nvPr/>
        </p:nvSpPr>
        <p:spPr>
          <a:xfrm>
            <a:off x="755576" y="764704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4200" b="1" dirty="0">
              <a:solidFill>
                <a:srgbClr val="E89F0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6" name="Picture 3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2311" y="116632"/>
            <a:ext cx="1975313" cy="887818"/>
          </a:xfrm>
          <a:prstGeom prst="rect">
            <a:avLst/>
          </a:prstGeom>
          <a:gradFill>
            <a:gsLst>
              <a:gs pos="91000">
                <a:schemeClr val="accent1">
                  <a:tint val="66000"/>
                  <a:satMod val="160000"/>
                </a:schemeClr>
              </a:gs>
              <a:gs pos="88000">
                <a:schemeClr val="accent2">
                  <a:lumMod val="75000"/>
                </a:schemeClr>
              </a:gs>
              <a:gs pos="8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xtLst/>
        </p:spPr>
      </p:pic>
      <p:sp>
        <p:nvSpPr>
          <p:cNvPr id="5" name="CaixaDeTexto 4"/>
          <p:cNvSpPr txBox="1"/>
          <p:nvPr/>
        </p:nvSpPr>
        <p:spPr>
          <a:xfrm>
            <a:off x="765105" y="722768"/>
            <a:ext cx="28020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pt-BR"/>
            </a:defPPr>
            <a:lvl1pPr algn="just">
              <a:spcAft>
                <a:spcPts val="1200"/>
              </a:spcAft>
              <a:defRPr sz="2800" b="1" spc="-50">
                <a:solidFill>
                  <a:srgbClr val="E89F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pt-BR" dirty="0" smtClean="0"/>
              <a:t>PROCEDIMENTOS </a:t>
            </a:r>
            <a:endParaRPr lang="pt-BR" dirty="0"/>
          </a:p>
        </p:txBody>
      </p:sp>
      <p:sp>
        <p:nvSpPr>
          <p:cNvPr id="7" name="Fluxograma: Conector 6"/>
          <p:cNvSpPr/>
          <p:nvPr/>
        </p:nvSpPr>
        <p:spPr>
          <a:xfrm>
            <a:off x="936412" y="2723514"/>
            <a:ext cx="2304256" cy="1800200"/>
          </a:xfrm>
          <a:prstGeom prst="flowChartConnector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SOLICITAÇÃO DE AVALIAÇÃO MÉDICO-OCUPACIONAL</a:t>
            </a:r>
            <a:endParaRPr lang="pt-BR" dirty="0">
              <a:solidFill>
                <a:schemeClr val="tx1"/>
              </a:solidFill>
            </a:endParaRPr>
          </a:p>
        </p:txBody>
      </p:sp>
      <p:cxnSp>
        <p:nvCxnSpPr>
          <p:cNvPr id="9" name="Conector de seta reta 8"/>
          <p:cNvCxnSpPr>
            <a:stCxn id="7" idx="6"/>
          </p:cNvCxnSpPr>
          <p:nvPr/>
        </p:nvCxnSpPr>
        <p:spPr>
          <a:xfrm>
            <a:off x="3240668" y="3623614"/>
            <a:ext cx="379091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luxograma: Processo 13"/>
          <p:cNvSpPr/>
          <p:nvPr/>
        </p:nvSpPr>
        <p:spPr>
          <a:xfrm>
            <a:off x="3619759" y="2932993"/>
            <a:ext cx="2161268" cy="1381242"/>
          </a:xfrm>
          <a:prstGeom prst="flowChartProcess">
            <a:avLst/>
          </a:prstGeom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INSTRUÇÃO  E ENCAMINHAMENTO DO PROCESSO À DVSO</a:t>
            </a:r>
            <a:endParaRPr lang="pt-BR" dirty="0"/>
          </a:p>
        </p:txBody>
      </p:sp>
      <p:cxnSp>
        <p:nvCxnSpPr>
          <p:cNvPr id="15" name="Conector de seta reta 14"/>
          <p:cNvCxnSpPr>
            <a:stCxn id="14" idx="3"/>
          </p:cNvCxnSpPr>
          <p:nvPr/>
        </p:nvCxnSpPr>
        <p:spPr>
          <a:xfrm>
            <a:off x="5781027" y="3623614"/>
            <a:ext cx="382709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luxograma: Processo 15"/>
          <p:cNvSpPr/>
          <p:nvPr/>
        </p:nvSpPr>
        <p:spPr>
          <a:xfrm>
            <a:off x="6163736" y="2932993"/>
            <a:ext cx="2161268" cy="1381242"/>
          </a:xfrm>
          <a:prstGeom prst="flowChartProcess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AVALIAÇÃO MÉDICO-OCUPACIONAL</a:t>
            </a:r>
            <a:endParaRPr lang="pt-BR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1117377" y="2162522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UNIDADE/ÓRGÃO</a:t>
            </a:r>
            <a:endParaRPr lang="pt-BR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3764289" y="2162522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DRH</a:t>
            </a:r>
            <a:endParaRPr lang="pt-BR" dirty="0"/>
          </a:p>
        </p:txBody>
      </p:sp>
      <p:sp>
        <p:nvSpPr>
          <p:cNvPr id="19" name="CaixaDeTexto 18"/>
          <p:cNvSpPr txBox="1"/>
          <p:nvPr/>
        </p:nvSpPr>
        <p:spPr>
          <a:xfrm>
            <a:off x="6308266" y="2171098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SESMT</a:t>
            </a:r>
            <a:endParaRPr lang="pt-BR" dirty="0"/>
          </a:p>
        </p:txBody>
      </p:sp>
      <p:sp>
        <p:nvSpPr>
          <p:cNvPr id="20" name="CaixaDeTexto 19"/>
          <p:cNvSpPr txBox="1"/>
          <p:nvPr/>
        </p:nvSpPr>
        <p:spPr>
          <a:xfrm>
            <a:off x="1047131" y="4847343"/>
            <a:ext cx="20127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CHEFIA E SERVIDOR</a:t>
            </a:r>
            <a:endParaRPr lang="pt-BR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6034822" y="4815077"/>
            <a:ext cx="2419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MÉDICO DO TRABALHO</a:t>
            </a:r>
            <a:endParaRPr lang="pt-BR" dirty="0"/>
          </a:p>
        </p:txBody>
      </p:sp>
      <p:sp>
        <p:nvSpPr>
          <p:cNvPr id="22" name="CaixaDeTexto 21"/>
          <p:cNvSpPr txBox="1"/>
          <p:nvPr/>
        </p:nvSpPr>
        <p:spPr>
          <a:xfrm>
            <a:off x="3764289" y="4815077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CSCRH-LQ</a:t>
            </a:r>
            <a:endParaRPr lang="pt-BR" dirty="0"/>
          </a:p>
        </p:txBody>
      </p:sp>
      <p:cxnSp>
        <p:nvCxnSpPr>
          <p:cNvPr id="23" name="Conector de seta reta 22"/>
          <p:cNvCxnSpPr/>
          <p:nvPr/>
        </p:nvCxnSpPr>
        <p:spPr>
          <a:xfrm>
            <a:off x="8325004" y="3593172"/>
            <a:ext cx="379091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227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755576" y="764704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4200" b="1" dirty="0">
              <a:solidFill>
                <a:srgbClr val="E89F0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739953" y="1279315"/>
            <a:ext cx="7920880" cy="468052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200" cap="none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Preenchimento </a:t>
            </a:r>
            <a:r>
              <a:rPr lang="pt-BR" sz="2200" cap="none" dirty="0">
                <a:solidFill>
                  <a:schemeClr val="bg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do formulário de Solicitação da Avaliação Médico-Ocupacional (AMO) – Unidade/Órgão </a:t>
            </a:r>
            <a:r>
              <a:rPr lang="pt-BR" sz="2200" cap="none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(</a:t>
            </a:r>
            <a:r>
              <a:rPr lang="pt-BR" sz="2200" b="1" cap="none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I – Justificativas da Chefia</a:t>
            </a:r>
            <a:r>
              <a:rPr lang="pt-BR" sz="2200" cap="none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)</a:t>
            </a:r>
            <a:endParaRPr lang="pt-BR" sz="2200" cap="none" dirty="0">
              <a:solidFill>
                <a:schemeClr val="bg2">
                  <a:lumMod val="50000"/>
                </a:schemeClr>
              </a:solidFill>
              <a:latin typeface="+mn-lt"/>
              <a:cs typeface="Arial" panose="020B0604020202020204" pitchFamily="34" charset="0"/>
            </a:endParaRPr>
          </a:p>
          <a:p>
            <a:r>
              <a:rPr lang="pt-BR" sz="2200" u="sng" cap="none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Responsáveis</a:t>
            </a:r>
            <a:r>
              <a:rPr lang="pt-BR" sz="2200" cap="none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: Chefia </a:t>
            </a:r>
            <a:r>
              <a:rPr lang="pt-BR" sz="2200" cap="none" dirty="0">
                <a:solidFill>
                  <a:schemeClr val="bg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imediata </a:t>
            </a:r>
            <a:r>
              <a:rPr lang="pt-BR" sz="2200" b="1" u="sng" cap="none" dirty="0">
                <a:solidFill>
                  <a:schemeClr val="bg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e</a:t>
            </a:r>
            <a:r>
              <a:rPr lang="pt-BR" sz="2200" cap="none" dirty="0">
                <a:solidFill>
                  <a:schemeClr val="bg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pt-BR" sz="2200" cap="none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Servidor</a:t>
            </a:r>
          </a:p>
          <a:p>
            <a:endParaRPr lang="pt-BR" sz="2200" b="1" dirty="0">
              <a:solidFill>
                <a:schemeClr val="bg2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6" name="Picture 3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2311" y="116632"/>
            <a:ext cx="1975313" cy="887818"/>
          </a:xfrm>
          <a:prstGeom prst="rect">
            <a:avLst/>
          </a:prstGeom>
          <a:gradFill>
            <a:gsLst>
              <a:gs pos="91000">
                <a:schemeClr val="accent1">
                  <a:tint val="66000"/>
                  <a:satMod val="160000"/>
                </a:schemeClr>
              </a:gs>
              <a:gs pos="88000">
                <a:schemeClr val="accent2">
                  <a:lumMod val="75000"/>
                </a:schemeClr>
              </a:gs>
              <a:gs pos="8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xtLst/>
        </p:spPr>
      </p:pic>
      <p:sp>
        <p:nvSpPr>
          <p:cNvPr id="5" name="CaixaDeTexto 4"/>
          <p:cNvSpPr txBox="1"/>
          <p:nvPr/>
        </p:nvSpPr>
        <p:spPr>
          <a:xfrm>
            <a:off x="765105" y="722768"/>
            <a:ext cx="28020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pt-BR"/>
            </a:defPPr>
            <a:lvl1pPr algn="just">
              <a:spcAft>
                <a:spcPts val="1200"/>
              </a:spcAft>
              <a:defRPr sz="2800" b="1" spc="-50">
                <a:solidFill>
                  <a:srgbClr val="E89F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pt-BR" dirty="0" smtClean="0"/>
              <a:t>PROCEDIMENTOS </a:t>
            </a:r>
            <a:endParaRPr lang="pt-BR" dirty="0"/>
          </a:p>
        </p:txBody>
      </p:sp>
      <p:sp>
        <p:nvSpPr>
          <p:cNvPr id="2" name="Retângulo de cantos arredondados 1"/>
          <p:cNvSpPr/>
          <p:nvPr/>
        </p:nvSpPr>
        <p:spPr>
          <a:xfrm>
            <a:off x="780577" y="2986319"/>
            <a:ext cx="7344816" cy="2973516"/>
          </a:xfrm>
          <a:prstGeom prst="roundRect">
            <a:avLst/>
          </a:prstGeom>
          <a:solidFill>
            <a:schemeClr val="accent2">
              <a:lumMod val="20000"/>
              <a:lumOff val="80000"/>
              <a:alpha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200" dirty="0">
                <a:solidFill>
                  <a:schemeClr val="bg2">
                    <a:lumMod val="50000"/>
                  </a:schemeClr>
                </a:solidFill>
                <a:cs typeface="Arial" panose="020B0604020202020204" pitchFamily="34" charset="0"/>
              </a:rPr>
              <a:t>Motivo do encaminhamento</a:t>
            </a:r>
          </a:p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200" dirty="0">
                <a:solidFill>
                  <a:schemeClr val="bg2">
                    <a:lumMod val="50000"/>
                  </a:schemeClr>
                </a:solidFill>
                <a:cs typeface="Arial" panose="020B0604020202020204" pitchFamily="34" charset="0"/>
              </a:rPr>
              <a:t>Prejuízos para a realização das atividades da função? Quais?</a:t>
            </a:r>
          </a:p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200" dirty="0">
                <a:solidFill>
                  <a:schemeClr val="bg2">
                    <a:lumMod val="50000"/>
                  </a:schemeClr>
                </a:solidFill>
                <a:cs typeface="Arial" panose="020B0604020202020204" pitchFamily="34" charset="0"/>
              </a:rPr>
              <a:t>Histórico das alterações no desenvolvimento das atividades.</a:t>
            </a:r>
          </a:p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200" dirty="0">
                <a:solidFill>
                  <a:schemeClr val="bg2">
                    <a:lumMod val="50000"/>
                  </a:schemeClr>
                </a:solidFill>
                <a:cs typeface="Arial" panose="020B0604020202020204" pitchFamily="34" charset="0"/>
              </a:rPr>
              <a:t>Descrição das atividades atualmente desempenhadas</a:t>
            </a:r>
            <a:r>
              <a:rPr lang="pt-BR" sz="2200" dirty="0" smtClean="0">
                <a:solidFill>
                  <a:schemeClr val="bg2">
                    <a:lumMod val="50000"/>
                  </a:schemeClr>
                </a:solidFill>
                <a:cs typeface="Arial" panose="020B0604020202020204" pitchFamily="34" charset="0"/>
              </a:rPr>
              <a:t>.</a:t>
            </a:r>
          </a:p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200" dirty="0" smtClean="0">
                <a:solidFill>
                  <a:schemeClr val="bg2">
                    <a:lumMod val="50000"/>
                  </a:schemeClr>
                </a:solidFill>
                <a:cs typeface="Arial" panose="020B0604020202020204" pitchFamily="34" charset="0"/>
              </a:rPr>
              <a:t>Indicação da finalidade do formulário: Programa RENOVA</a:t>
            </a:r>
            <a:endParaRPr lang="pt-BR" sz="2200" dirty="0">
              <a:solidFill>
                <a:schemeClr val="bg2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6934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755576" y="1283355"/>
            <a:ext cx="7920880" cy="468052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200" b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Procedimentos e calendário de expansão para os demais </a:t>
            </a:r>
            <a:r>
              <a:rPr lang="pt-BR" sz="2200" b="1" i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campi </a:t>
            </a:r>
            <a:r>
              <a:rPr lang="pt-BR" sz="2200" b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(OFÍCIO CODAGE/CIRC/007/2019):</a:t>
            </a:r>
          </a:p>
        </p:txBody>
      </p:sp>
      <p:sp>
        <p:nvSpPr>
          <p:cNvPr id="3" name="Título 1"/>
          <p:cNvSpPr txBox="1">
            <a:spLocks/>
          </p:cNvSpPr>
          <p:nvPr/>
        </p:nvSpPr>
        <p:spPr>
          <a:xfrm>
            <a:off x="755576" y="764704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4200" b="1" dirty="0">
              <a:solidFill>
                <a:srgbClr val="E89F0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6" name="Picture 3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2311" y="116632"/>
            <a:ext cx="1975313" cy="887818"/>
          </a:xfrm>
          <a:prstGeom prst="rect">
            <a:avLst/>
          </a:prstGeom>
          <a:gradFill>
            <a:gsLst>
              <a:gs pos="91000">
                <a:schemeClr val="accent1">
                  <a:tint val="66000"/>
                  <a:satMod val="160000"/>
                </a:schemeClr>
              </a:gs>
              <a:gs pos="88000">
                <a:schemeClr val="accent2">
                  <a:lumMod val="75000"/>
                </a:schemeClr>
              </a:gs>
              <a:gs pos="8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xtLst/>
        </p:spPr>
      </p:pic>
      <p:sp>
        <p:nvSpPr>
          <p:cNvPr id="5" name="CaixaDeTexto 4"/>
          <p:cNvSpPr txBox="1"/>
          <p:nvPr/>
        </p:nvSpPr>
        <p:spPr>
          <a:xfrm>
            <a:off x="765105" y="722768"/>
            <a:ext cx="28020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pt-BR"/>
            </a:defPPr>
            <a:lvl1pPr algn="just">
              <a:spcAft>
                <a:spcPts val="1200"/>
              </a:spcAft>
              <a:defRPr sz="2800" b="1" spc="-50">
                <a:solidFill>
                  <a:srgbClr val="E89F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pt-BR" dirty="0" smtClean="0"/>
              <a:t>PROCEDIMENTOS </a:t>
            </a:r>
            <a:endParaRPr lang="pt-BR" dirty="0"/>
          </a:p>
        </p:txBody>
      </p:sp>
      <p:cxnSp>
        <p:nvCxnSpPr>
          <p:cNvPr id="9" name="Conector de seta reta 8"/>
          <p:cNvCxnSpPr>
            <a:endCxn id="14" idx="1"/>
          </p:cNvCxnSpPr>
          <p:nvPr/>
        </p:nvCxnSpPr>
        <p:spPr>
          <a:xfrm flipV="1">
            <a:off x="3240668" y="3623614"/>
            <a:ext cx="379091" cy="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luxograma: Processo 13"/>
          <p:cNvSpPr/>
          <p:nvPr/>
        </p:nvSpPr>
        <p:spPr>
          <a:xfrm>
            <a:off x="3619759" y="2932993"/>
            <a:ext cx="2161268" cy="1381242"/>
          </a:xfrm>
          <a:prstGeom prst="flowChartProces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ENTREVISTA PARA ANÁLISE DE PERFIL</a:t>
            </a:r>
            <a:endParaRPr lang="pt-BR" dirty="0"/>
          </a:p>
        </p:txBody>
      </p:sp>
      <p:cxnSp>
        <p:nvCxnSpPr>
          <p:cNvPr id="15" name="Conector de seta reta 14"/>
          <p:cNvCxnSpPr>
            <a:stCxn id="14" idx="3"/>
          </p:cNvCxnSpPr>
          <p:nvPr/>
        </p:nvCxnSpPr>
        <p:spPr>
          <a:xfrm>
            <a:off x="5781027" y="3623614"/>
            <a:ext cx="382709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luxograma: Processo 15"/>
          <p:cNvSpPr/>
          <p:nvPr/>
        </p:nvSpPr>
        <p:spPr>
          <a:xfrm>
            <a:off x="6163736" y="2932993"/>
            <a:ext cx="2161268" cy="1381242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ELABORAÇÃO DA PROPOSTA DE READAPTAÇÃO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1511784" y="2159638"/>
            <a:ext cx="12490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SESMT (PUSP-LQ)</a:t>
            </a:r>
            <a:endParaRPr lang="pt-BR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3711684" y="2162522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DRH</a:t>
            </a:r>
            <a:endParaRPr lang="pt-BR" dirty="0"/>
          </a:p>
        </p:txBody>
      </p:sp>
      <p:sp>
        <p:nvSpPr>
          <p:cNvPr id="19" name="CaixaDeTexto 18"/>
          <p:cNvSpPr txBox="1"/>
          <p:nvPr/>
        </p:nvSpPr>
        <p:spPr>
          <a:xfrm>
            <a:off x="6308266" y="2171098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UNIDADE/ÓRGÃO</a:t>
            </a:r>
            <a:endParaRPr lang="pt-BR" dirty="0"/>
          </a:p>
        </p:txBody>
      </p:sp>
      <p:sp>
        <p:nvSpPr>
          <p:cNvPr id="20" name="CaixaDeTexto 19"/>
          <p:cNvSpPr txBox="1"/>
          <p:nvPr/>
        </p:nvSpPr>
        <p:spPr>
          <a:xfrm>
            <a:off x="1159777" y="4802973"/>
            <a:ext cx="20127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ASSISTENTE SOCIAL</a:t>
            </a:r>
            <a:endParaRPr lang="pt-BR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6034822" y="4815077"/>
            <a:ext cx="2419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ADMINISTRAÇÃO DA UNIDADE/SERVIDOR</a:t>
            </a:r>
            <a:endParaRPr lang="pt-BR" dirty="0"/>
          </a:p>
        </p:txBody>
      </p:sp>
      <p:sp>
        <p:nvSpPr>
          <p:cNvPr id="22" name="CaixaDeTexto 21"/>
          <p:cNvSpPr txBox="1"/>
          <p:nvPr/>
        </p:nvSpPr>
        <p:spPr>
          <a:xfrm>
            <a:off x="3764289" y="4815077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CSCRH-LQ</a:t>
            </a:r>
            <a:endParaRPr lang="pt-BR" dirty="0"/>
          </a:p>
        </p:txBody>
      </p:sp>
      <p:sp>
        <p:nvSpPr>
          <p:cNvPr id="23" name="Fluxograma: Processo 22"/>
          <p:cNvSpPr/>
          <p:nvPr/>
        </p:nvSpPr>
        <p:spPr>
          <a:xfrm>
            <a:off x="1085495" y="2924944"/>
            <a:ext cx="2161268" cy="1381242"/>
          </a:xfrm>
          <a:prstGeom prst="flowChartProcess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ACOLHIMENTO</a:t>
            </a:r>
            <a:endParaRPr lang="pt-BR" dirty="0"/>
          </a:p>
        </p:txBody>
      </p:sp>
      <p:cxnSp>
        <p:nvCxnSpPr>
          <p:cNvPr id="24" name="Conector de seta reta 23"/>
          <p:cNvCxnSpPr/>
          <p:nvPr/>
        </p:nvCxnSpPr>
        <p:spPr>
          <a:xfrm>
            <a:off x="702786" y="3615565"/>
            <a:ext cx="382709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de seta reta 24"/>
          <p:cNvCxnSpPr/>
          <p:nvPr/>
        </p:nvCxnSpPr>
        <p:spPr>
          <a:xfrm>
            <a:off x="8325004" y="3623614"/>
            <a:ext cx="382709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5363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766723" y="1275305"/>
            <a:ext cx="7920880" cy="468052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200" b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Procedimentos e calendário de expansão para os demais </a:t>
            </a:r>
            <a:r>
              <a:rPr lang="pt-BR" sz="2200" b="1" i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campi </a:t>
            </a:r>
            <a:r>
              <a:rPr lang="pt-BR" sz="2200" b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(OFÍCIO CODAGE/CIRC/007/2019):</a:t>
            </a:r>
          </a:p>
        </p:txBody>
      </p:sp>
      <p:sp>
        <p:nvSpPr>
          <p:cNvPr id="3" name="Título 1"/>
          <p:cNvSpPr txBox="1">
            <a:spLocks/>
          </p:cNvSpPr>
          <p:nvPr/>
        </p:nvSpPr>
        <p:spPr>
          <a:xfrm>
            <a:off x="755576" y="764704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4200" b="1" dirty="0">
              <a:solidFill>
                <a:srgbClr val="E89F0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6" name="Picture 3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2311" y="116632"/>
            <a:ext cx="1975313" cy="887818"/>
          </a:xfrm>
          <a:prstGeom prst="rect">
            <a:avLst/>
          </a:prstGeom>
          <a:gradFill>
            <a:gsLst>
              <a:gs pos="91000">
                <a:schemeClr val="accent1">
                  <a:tint val="66000"/>
                  <a:satMod val="160000"/>
                </a:schemeClr>
              </a:gs>
              <a:gs pos="88000">
                <a:schemeClr val="accent2">
                  <a:lumMod val="75000"/>
                </a:schemeClr>
              </a:gs>
              <a:gs pos="8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xtLst/>
        </p:spPr>
      </p:pic>
      <p:sp>
        <p:nvSpPr>
          <p:cNvPr id="5" name="CaixaDeTexto 4"/>
          <p:cNvSpPr txBox="1"/>
          <p:nvPr/>
        </p:nvSpPr>
        <p:spPr>
          <a:xfrm>
            <a:off x="765105" y="722768"/>
            <a:ext cx="28020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pt-BR"/>
            </a:defPPr>
            <a:lvl1pPr algn="just">
              <a:spcAft>
                <a:spcPts val="1200"/>
              </a:spcAft>
              <a:defRPr sz="2800" b="1" spc="-50">
                <a:solidFill>
                  <a:srgbClr val="E89F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pt-BR" dirty="0" smtClean="0"/>
              <a:t>PROCEDIMENTOS </a:t>
            </a:r>
            <a:endParaRPr lang="pt-BR" dirty="0"/>
          </a:p>
        </p:txBody>
      </p:sp>
      <p:cxnSp>
        <p:nvCxnSpPr>
          <p:cNvPr id="9" name="Conector de seta reta 8"/>
          <p:cNvCxnSpPr>
            <a:endCxn id="14" idx="1"/>
          </p:cNvCxnSpPr>
          <p:nvPr/>
        </p:nvCxnSpPr>
        <p:spPr>
          <a:xfrm flipV="1">
            <a:off x="3240668" y="3615565"/>
            <a:ext cx="371029" cy="805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luxograma: Processo 13"/>
          <p:cNvSpPr/>
          <p:nvPr/>
        </p:nvSpPr>
        <p:spPr>
          <a:xfrm>
            <a:off x="3611697" y="2924944"/>
            <a:ext cx="2161268" cy="1381242"/>
          </a:xfrm>
          <a:prstGeom prst="flowChartProcess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ANÁLISE DA PROPOSTA DE READAPTAÇÃO</a:t>
            </a:r>
            <a:endParaRPr lang="pt-BR" dirty="0"/>
          </a:p>
        </p:txBody>
      </p:sp>
      <p:cxnSp>
        <p:nvCxnSpPr>
          <p:cNvPr id="15" name="Conector de seta reta 14"/>
          <p:cNvCxnSpPr>
            <a:stCxn id="14" idx="3"/>
          </p:cNvCxnSpPr>
          <p:nvPr/>
        </p:nvCxnSpPr>
        <p:spPr>
          <a:xfrm>
            <a:off x="5772965" y="3615565"/>
            <a:ext cx="390771" cy="804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luxograma: Processo 15"/>
          <p:cNvSpPr/>
          <p:nvPr/>
        </p:nvSpPr>
        <p:spPr>
          <a:xfrm>
            <a:off x="6163736" y="2932993"/>
            <a:ext cx="2161268" cy="1381242"/>
          </a:xfrm>
          <a:prstGeom prst="flowChartProcess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CURSOS/AVALIAÇÃO DAS NECESSIDADES DE CAPACITAÇÃO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1607594" y="2171098"/>
            <a:ext cx="1117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DRH</a:t>
            </a:r>
            <a:endParaRPr lang="pt-BR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3711684" y="2162522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SESMT</a:t>
            </a:r>
            <a:endParaRPr lang="pt-BR" dirty="0"/>
          </a:p>
        </p:txBody>
      </p:sp>
      <p:sp>
        <p:nvSpPr>
          <p:cNvPr id="19" name="CaixaDeTexto 18"/>
          <p:cNvSpPr txBox="1"/>
          <p:nvPr/>
        </p:nvSpPr>
        <p:spPr>
          <a:xfrm>
            <a:off x="6308266" y="2171098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ESCOLA USP</a:t>
            </a:r>
            <a:endParaRPr lang="pt-BR" dirty="0"/>
          </a:p>
        </p:txBody>
      </p:sp>
      <p:sp>
        <p:nvSpPr>
          <p:cNvPr id="20" name="CaixaDeTexto 19"/>
          <p:cNvSpPr txBox="1"/>
          <p:nvPr/>
        </p:nvSpPr>
        <p:spPr>
          <a:xfrm>
            <a:off x="1159777" y="4802973"/>
            <a:ext cx="20127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CSCRH-LQ</a:t>
            </a:r>
            <a:endParaRPr lang="pt-BR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6034822" y="4815077"/>
            <a:ext cx="2419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FACILITADORES </a:t>
            </a:r>
            <a:endParaRPr lang="pt-BR" dirty="0"/>
          </a:p>
        </p:txBody>
      </p:sp>
      <p:sp>
        <p:nvSpPr>
          <p:cNvPr id="22" name="CaixaDeTexto 21"/>
          <p:cNvSpPr txBox="1"/>
          <p:nvPr/>
        </p:nvSpPr>
        <p:spPr>
          <a:xfrm>
            <a:off x="3764289" y="4815077"/>
            <a:ext cx="18722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ENGENHARIA E MEDICINA DO TRABALHO</a:t>
            </a:r>
            <a:endParaRPr lang="pt-BR" dirty="0"/>
          </a:p>
        </p:txBody>
      </p:sp>
      <p:sp>
        <p:nvSpPr>
          <p:cNvPr id="23" name="Fluxograma: Processo 22"/>
          <p:cNvSpPr/>
          <p:nvPr/>
        </p:nvSpPr>
        <p:spPr>
          <a:xfrm>
            <a:off x="1085495" y="2924944"/>
            <a:ext cx="2161268" cy="1381242"/>
          </a:xfrm>
          <a:prstGeom prst="flowChartProcess">
            <a:avLst/>
          </a:prstGeom>
          <a:solidFill>
            <a:schemeClr val="accent1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ANÁLISE DA PROPOSTA DE READAPTAÇÃO </a:t>
            </a:r>
          </a:p>
        </p:txBody>
      </p:sp>
      <p:cxnSp>
        <p:nvCxnSpPr>
          <p:cNvPr id="24" name="Conector de seta reta 23"/>
          <p:cNvCxnSpPr/>
          <p:nvPr/>
        </p:nvCxnSpPr>
        <p:spPr>
          <a:xfrm>
            <a:off x="8325004" y="3623614"/>
            <a:ext cx="382709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de seta reta 24"/>
          <p:cNvCxnSpPr/>
          <p:nvPr/>
        </p:nvCxnSpPr>
        <p:spPr>
          <a:xfrm>
            <a:off x="702786" y="3625071"/>
            <a:ext cx="382709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5725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2311" y="116632"/>
            <a:ext cx="1975313" cy="887818"/>
          </a:xfrm>
          <a:prstGeom prst="rect">
            <a:avLst/>
          </a:prstGeom>
          <a:gradFill>
            <a:gsLst>
              <a:gs pos="91000">
                <a:schemeClr val="accent1">
                  <a:tint val="66000"/>
                  <a:satMod val="160000"/>
                </a:schemeClr>
              </a:gs>
              <a:gs pos="88000">
                <a:schemeClr val="accent2">
                  <a:lumMod val="75000"/>
                </a:schemeClr>
              </a:gs>
              <a:gs pos="8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xtLst/>
        </p:spPr>
      </p:pic>
      <p:sp>
        <p:nvSpPr>
          <p:cNvPr id="6" name="Título 1"/>
          <p:cNvSpPr txBox="1">
            <a:spLocks/>
          </p:cNvSpPr>
          <p:nvPr/>
        </p:nvSpPr>
        <p:spPr>
          <a:xfrm>
            <a:off x="611560" y="984378"/>
            <a:ext cx="9083352" cy="990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2800" b="1" cap="all" dirty="0">
              <a:solidFill>
                <a:srgbClr val="E89F0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5281603" y="244295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cap="all" dirty="0"/>
          </a:p>
        </p:txBody>
      </p:sp>
      <p:sp>
        <p:nvSpPr>
          <p:cNvPr id="9" name="CaixaDeTexto 8"/>
          <p:cNvSpPr txBox="1"/>
          <p:nvPr/>
        </p:nvSpPr>
        <p:spPr>
          <a:xfrm>
            <a:off x="811294" y="1903321"/>
            <a:ext cx="409383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2"/>
              </a:buClr>
            </a:pPr>
            <a:r>
              <a:rPr lang="pt-BR" b="1" dirty="0" smtClean="0">
                <a:solidFill>
                  <a:schemeClr val="bg2">
                    <a:lumMod val="50000"/>
                  </a:schemeClr>
                </a:solidFill>
              </a:rPr>
              <a:t>Avaliação da necessidade de </a:t>
            </a:r>
          </a:p>
          <a:p>
            <a:pPr>
              <a:buClr>
                <a:schemeClr val="accent2"/>
              </a:buClr>
            </a:pPr>
            <a:r>
              <a:rPr lang="pt-BR" b="1" dirty="0" smtClean="0">
                <a:solidFill>
                  <a:schemeClr val="bg2">
                    <a:lumMod val="50000"/>
                  </a:schemeClr>
                </a:solidFill>
              </a:rPr>
              <a:t>capacitação do servidor:</a:t>
            </a:r>
          </a:p>
          <a:p>
            <a:pPr>
              <a:buClr>
                <a:schemeClr val="accent2"/>
              </a:buClr>
            </a:pPr>
            <a:endParaRPr lang="pt-BR" b="1" cap="all" dirty="0">
              <a:solidFill>
                <a:schemeClr val="bg2">
                  <a:lumMod val="50000"/>
                </a:schemeClr>
              </a:solidFill>
            </a:endParaRPr>
          </a:p>
          <a:p>
            <a:pPr>
              <a:buClr>
                <a:schemeClr val="accent2"/>
              </a:buClr>
            </a:pPr>
            <a:endParaRPr lang="pt-BR" b="1" cap="all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Clr>
                <a:schemeClr val="accent2"/>
              </a:buClr>
            </a:pPr>
            <a:endParaRPr lang="pt-BR" b="1" cap="all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Clr>
                <a:schemeClr val="accent2"/>
              </a:buClr>
            </a:pPr>
            <a:endParaRPr lang="pt-BR" b="1" cap="all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Clr>
                <a:schemeClr val="accent2"/>
              </a:buClr>
            </a:pPr>
            <a:endParaRPr lang="pt-BR" b="1" cap="all" dirty="0">
              <a:solidFill>
                <a:schemeClr val="bg2">
                  <a:lumMod val="50000"/>
                </a:schemeClr>
              </a:solidFill>
            </a:endParaRPr>
          </a:p>
          <a:p>
            <a:pPr>
              <a:buClr>
                <a:schemeClr val="accent2"/>
              </a:buClr>
            </a:pPr>
            <a:endParaRPr lang="pt-BR" b="1" cap="all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Clr>
                <a:schemeClr val="accent2"/>
              </a:buClr>
            </a:pPr>
            <a:endParaRPr lang="pt-BR" b="1" cap="all" dirty="0">
              <a:solidFill>
                <a:schemeClr val="bg2">
                  <a:lumMod val="50000"/>
                </a:schemeClr>
              </a:solidFill>
            </a:endParaRPr>
          </a:p>
          <a:p>
            <a:pPr>
              <a:buClr>
                <a:schemeClr val="accent2"/>
              </a:buClr>
            </a:pPr>
            <a:endParaRPr lang="pt-BR" b="1" cap="all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Clr>
                <a:schemeClr val="accent2"/>
              </a:buClr>
            </a:pPr>
            <a:endParaRPr lang="pt-BR" sz="600" b="1" cap="all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904909" y="2525995"/>
            <a:ext cx="400022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pt-BR" sz="1700" i="1" dirty="0" smtClean="0">
                <a:solidFill>
                  <a:schemeClr val="bg2">
                    <a:lumMod val="50000"/>
                  </a:schemeClr>
                </a:solidFill>
              </a:rPr>
              <a:t>Após definição das atividades do servidor</a:t>
            </a: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pt-BR" sz="1700" i="1" dirty="0">
                <a:solidFill>
                  <a:schemeClr val="bg2">
                    <a:lumMod val="50000"/>
                  </a:schemeClr>
                </a:solidFill>
              </a:rPr>
              <a:t>Colaboração da </a:t>
            </a:r>
            <a:r>
              <a:rPr lang="pt-BR" sz="1700" i="1" dirty="0" smtClean="0">
                <a:solidFill>
                  <a:schemeClr val="bg2">
                    <a:lumMod val="50000"/>
                  </a:schemeClr>
                </a:solidFill>
              </a:rPr>
              <a:t>chefia</a:t>
            </a:r>
            <a:endParaRPr lang="pt-BR" sz="1700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4769872" y="1901022"/>
            <a:ext cx="32700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2"/>
              </a:buClr>
            </a:pPr>
            <a:r>
              <a:rPr lang="pt-BR" b="1" dirty="0" smtClean="0">
                <a:solidFill>
                  <a:schemeClr val="bg2">
                    <a:lumMod val="50000"/>
                  </a:schemeClr>
                </a:solidFill>
              </a:rPr>
              <a:t>Divulgação de cursos externos no site da escola USP:  </a:t>
            </a:r>
            <a:endParaRPr lang="pt-BR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4790109" y="3810268"/>
            <a:ext cx="35866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chemeClr val="accent2"/>
              </a:buClr>
            </a:pPr>
            <a:r>
              <a:rPr lang="pt-BR" b="1" dirty="0" smtClean="0">
                <a:solidFill>
                  <a:schemeClr val="bg2">
                    <a:lumMod val="50000"/>
                  </a:schemeClr>
                </a:solidFill>
              </a:rPr>
              <a:t>Verba de treinamento das Unidades</a:t>
            </a:r>
            <a:endParaRPr lang="pt-BR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4790109" y="2602939"/>
            <a:ext cx="352630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algn="ctr">
              <a:defRPr sz="2000" b="1" spc="200">
                <a:solidFill>
                  <a:schemeClr val="accent1"/>
                </a:solidFill>
              </a:defRPr>
            </a:lvl1pPr>
          </a:lstStyle>
          <a:p>
            <a:pPr algn="l"/>
            <a:r>
              <a:rPr lang="pt-BR" sz="1700" dirty="0"/>
              <a:t>www.usp.br/escolausp </a:t>
            </a:r>
          </a:p>
          <a:p>
            <a:pPr algn="l"/>
            <a:r>
              <a:rPr lang="pt-BR" sz="1700" dirty="0"/>
              <a:t>Cursos e eventos &gt; Externo</a:t>
            </a:r>
          </a:p>
        </p:txBody>
      </p:sp>
      <p:sp>
        <p:nvSpPr>
          <p:cNvPr id="16" name="CaixaDeTexto 15"/>
          <p:cNvSpPr txBox="1"/>
          <p:nvPr/>
        </p:nvSpPr>
        <p:spPr>
          <a:xfrm>
            <a:off x="765105" y="722768"/>
            <a:ext cx="28020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pt-BR"/>
            </a:defPPr>
            <a:lvl1pPr algn="just">
              <a:spcAft>
                <a:spcPts val="1200"/>
              </a:spcAft>
              <a:defRPr sz="2800" b="1" spc="-50">
                <a:solidFill>
                  <a:srgbClr val="E89F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pt-BR" dirty="0" smtClean="0"/>
              <a:t>PROCEDIMENTOS </a:t>
            </a: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811294" y="1332012"/>
            <a:ext cx="3663247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300" b="1" dirty="0" smtClean="0">
                <a:solidFill>
                  <a:schemeClr val="bg2">
                    <a:lumMod val="50000"/>
                  </a:schemeClr>
                </a:solidFill>
              </a:rPr>
              <a:t>CAPACITAÇÃO – ESCOLA USP</a:t>
            </a:r>
            <a:endParaRPr lang="pt-BR" sz="2300" dirty="0"/>
          </a:p>
        </p:txBody>
      </p:sp>
      <p:sp>
        <p:nvSpPr>
          <p:cNvPr id="19" name="CaixaDeTexto 18"/>
          <p:cNvSpPr txBox="1"/>
          <p:nvPr/>
        </p:nvSpPr>
        <p:spPr>
          <a:xfrm>
            <a:off x="765105" y="3789040"/>
            <a:ext cx="19786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chemeClr val="accent2"/>
              </a:buClr>
            </a:pPr>
            <a:r>
              <a:rPr lang="pt-BR" b="1" cap="all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pt-BR" b="1" dirty="0" smtClean="0">
                <a:solidFill>
                  <a:schemeClr val="bg2">
                    <a:lumMod val="50000"/>
                  </a:schemeClr>
                </a:solidFill>
              </a:rPr>
              <a:t>Cursos oferecidos</a:t>
            </a:r>
            <a:r>
              <a:rPr lang="pt-BR" b="1" cap="all" dirty="0" smtClean="0">
                <a:solidFill>
                  <a:schemeClr val="bg2">
                    <a:lumMod val="50000"/>
                  </a:schemeClr>
                </a:solidFill>
              </a:rPr>
              <a:t>:</a:t>
            </a:r>
            <a:endParaRPr lang="pt-BR" b="1" cap="all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409692" y="4179600"/>
            <a:ext cx="3739099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pt-BR" sz="1700" i="1" dirty="0" smtClean="0">
                <a:solidFill>
                  <a:schemeClr val="bg2">
                    <a:lumMod val="50000"/>
                  </a:schemeClr>
                </a:solidFill>
              </a:rPr>
              <a:t>Gestão universitária</a:t>
            </a:r>
            <a:endParaRPr lang="pt-BR" sz="1700" i="1" cap="all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742950" lvl="1" indent="-285750"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pt-BR" sz="1700" i="1" dirty="0" smtClean="0">
                <a:solidFill>
                  <a:schemeClr val="bg2">
                    <a:lumMod val="50000"/>
                  </a:schemeClr>
                </a:solidFill>
              </a:rPr>
              <a:t>Informática básica</a:t>
            </a:r>
            <a:endParaRPr lang="pt-BR" sz="1700" i="1" cap="all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742950" lvl="1" indent="-285750"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pt-BR" sz="1700" i="1" dirty="0" smtClean="0">
                <a:solidFill>
                  <a:schemeClr val="bg2">
                    <a:lumMod val="50000"/>
                  </a:schemeClr>
                </a:solidFill>
              </a:rPr>
              <a:t>Atendimento ao público</a:t>
            </a:r>
          </a:p>
          <a:p>
            <a:pPr marL="742950" lvl="1" indent="-285750"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pt-BR" sz="1700" i="1" dirty="0" smtClean="0">
                <a:solidFill>
                  <a:schemeClr val="bg2">
                    <a:lumMod val="50000"/>
                  </a:schemeClr>
                </a:solidFill>
              </a:rPr>
              <a:t>Comunicação escrita</a:t>
            </a:r>
          </a:p>
        </p:txBody>
      </p:sp>
      <p:cxnSp>
        <p:nvCxnSpPr>
          <p:cNvPr id="7" name="Conector reto 6"/>
          <p:cNvCxnSpPr/>
          <p:nvPr/>
        </p:nvCxnSpPr>
        <p:spPr>
          <a:xfrm>
            <a:off x="4616455" y="1778288"/>
            <a:ext cx="0" cy="4315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to 23"/>
          <p:cNvCxnSpPr/>
          <p:nvPr/>
        </p:nvCxnSpPr>
        <p:spPr>
          <a:xfrm>
            <a:off x="904909" y="1778288"/>
            <a:ext cx="741150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1174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848924" y="1484784"/>
            <a:ext cx="7848872" cy="24482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pt-BR" sz="1050" b="1" dirty="0" smtClean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342900" indent="-5400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pt-BR" b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INSTITUIÇÃO DO PROGRAMA RENOVA: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pt-BR" b="1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 </a:t>
            </a:r>
            <a:r>
              <a:rPr lang="pt-BR" b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     BREVE HISTÓRICO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pt-BR" b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  DIRETRIZES E OBJETIVOS</a:t>
            </a:r>
            <a:endParaRPr lang="pt-BR" b="1" dirty="0">
              <a:solidFill>
                <a:schemeClr val="bg2">
                  <a:lumMod val="50000"/>
                </a:schemeClr>
              </a:solidFill>
              <a:latin typeface="+mn-lt"/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pt-BR" b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  FLUXOGRAMA</a:t>
            </a:r>
          </a:p>
          <a:p>
            <a:pPr algn="just"/>
            <a:endParaRPr lang="pt-BR" b="1" dirty="0" smtClean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  <p:pic>
        <p:nvPicPr>
          <p:cNvPr id="8" name="Picture 3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2311" y="116632"/>
            <a:ext cx="1975313" cy="887818"/>
          </a:xfrm>
          <a:prstGeom prst="rect">
            <a:avLst/>
          </a:prstGeom>
          <a:gradFill>
            <a:gsLst>
              <a:gs pos="91000">
                <a:schemeClr val="accent1">
                  <a:tint val="66000"/>
                  <a:satMod val="160000"/>
                </a:schemeClr>
              </a:gs>
              <a:gs pos="88000">
                <a:schemeClr val="accent2">
                  <a:lumMod val="75000"/>
                </a:schemeClr>
              </a:gs>
              <a:gs pos="8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xtLst/>
        </p:spPr>
      </p:pic>
      <p:sp>
        <p:nvSpPr>
          <p:cNvPr id="3" name="CaixaDeTexto 2"/>
          <p:cNvSpPr txBox="1"/>
          <p:nvPr/>
        </p:nvSpPr>
        <p:spPr>
          <a:xfrm>
            <a:off x="827584" y="773553"/>
            <a:ext cx="2573910" cy="4617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5000"/>
              </a:lnSpc>
              <a:spcBef>
                <a:spcPct val="0"/>
              </a:spcBef>
              <a:spcAft>
                <a:spcPts val="1200"/>
              </a:spcAft>
            </a:pPr>
            <a:r>
              <a:rPr lang="pt-BR" sz="2800" b="1" spc="-50" dirty="0">
                <a:solidFill>
                  <a:srgbClr val="E89F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APRESENTAÇÃO:</a:t>
            </a:r>
          </a:p>
        </p:txBody>
      </p:sp>
    </p:spTree>
    <p:extLst>
      <p:ext uri="{BB962C8B-B14F-4D97-AF65-F5344CB8AC3E}">
        <p14:creationId xmlns:p14="http://schemas.microsoft.com/office/powerpoint/2010/main" val="2661901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766723" y="1260004"/>
            <a:ext cx="7920880" cy="468052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200" b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Procedimentos e calendário de expansão para os demais </a:t>
            </a:r>
            <a:r>
              <a:rPr lang="pt-BR" sz="2200" b="1" i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campi </a:t>
            </a:r>
            <a:r>
              <a:rPr lang="pt-BR" sz="2200" b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(OFÍCIO CODAGE/CIRC/007/2019):</a:t>
            </a:r>
          </a:p>
        </p:txBody>
      </p:sp>
      <p:sp>
        <p:nvSpPr>
          <p:cNvPr id="3" name="Título 1"/>
          <p:cNvSpPr txBox="1">
            <a:spLocks/>
          </p:cNvSpPr>
          <p:nvPr/>
        </p:nvSpPr>
        <p:spPr>
          <a:xfrm>
            <a:off x="755576" y="764704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4200" b="1" dirty="0">
              <a:solidFill>
                <a:srgbClr val="E89F0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6" name="Picture 3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2311" y="116632"/>
            <a:ext cx="1975313" cy="887818"/>
          </a:xfrm>
          <a:prstGeom prst="rect">
            <a:avLst/>
          </a:prstGeom>
          <a:gradFill>
            <a:gsLst>
              <a:gs pos="91000">
                <a:schemeClr val="accent1">
                  <a:tint val="66000"/>
                  <a:satMod val="160000"/>
                </a:schemeClr>
              </a:gs>
              <a:gs pos="88000">
                <a:schemeClr val="accent2">
                  <a:lumMod val="75000"/>
                </a:schemeClr>
              </a:gs>
              <a:gs pos="8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xtLst/>
        </p:spPr>
      </p:pic>
      <p:sp>
        <p:nvSpPr>
          <p:cNvPr id="5" name="CaixaDeTexto 4"/>
          <p:cNvSpPr txBox="1"/>
          <p:nvPr/>
        </p:nvSpPr>
        <p:spPr>
          <a:xfrm>
            <a:off x="765105" y="722768"/>
            <a:ext cx="28020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pt-BR"/>
            </a:defPPr>
            <a:lvl1pPr algn="just">
              <a:spcAft>
                <a:spcPts val="1200"/>
              </a:spcAft>
              <a:defRPr sz="2800" b="1" spc="-50">
                <a:solidFill>
                  <a:srgbClr val="E89F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pt-BR" dirty="0" smtClean="0"/>
              <a:t>PROCEDIMENTOS </a:t>
            </a:r>
            <a:endParaRPr lang="pt-BR" dirty="0"/>
          </a:p>
        </p:txBody>
      </p:sp>
      <p:cxnSp>
        <p:nvCxnSpPr>
          <p:cNvPr id="9" name="Conector de seta reta 8"/>
          <p:cNvCxnSpPr>
            <a:endCxn id="14" idx="1"/>
          </p:cNvCxnSpPr>
          <p:nvPr/>
        </p:nvCxnSpPr>
        <p:spPr>
          <a:xfrm flipV="1">
            <a:off x="3240668" y="3615565"/>
            <a:ext cx="371029" cy="805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luxograma: Processo 13"/>
          <p:cNvSpPr/>
          <p:nvPr/>
        </p:nvSpPr>
        <p:spPr>
          <a:xfrm>
            <a:off x="3611697" y="2924944"/>
            <a:ext cx="2161268" cy="1381242"/>
          </a:xfrm>
          <a:prstGeom prst="flowChartProcess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CONCLUSÃO DO PROCESSO DE READAPTAÇÃO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1437602" y="2175211"/>
            <a:ext cx="13210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SESMT (PUSP-LQ)</a:t>
            </a:r>
            <a:endParaRPr lang="pt-BR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3711684" y="2162522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EQUIPE TÉCNICA  E SERVIDORES</a:t>
            </a:r>
            <a:endParaRPr lang="pt-BR" dirty="0"/>
          </a:p>
        </p:txBody>
      </p:sp>
      <p:sp>
        <p:nvSpPr>
          <p:cNvPr id="20" name="CaixaDeTexto 19"/>
          <p:cNvSpPr txBox="1"/>
          <p:nvPr/>
        </p:nvSpPr>
        <p:spPr>
          <a:xfrm>
            <a:off x="1159777" y="4802973"/>
            <a:ext cx="20127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ASSISTENTE SOCIAL/EQUIPE SESMT/UBAS</a:t>
            </a:r>
            <a:endParaRPr lang="pt-BR" dirty="0"/>
          </a:p>
        </p:txBody>
      </p:sp>
      <p:sp>
        <p:nvSpPr>
          <p:cNvPr id="23" name="Fluxograma: Processo 22"/>
          <p:cNvSpPr/>
          <p:nvPr/>
        </p:nvSpPr>
        <p:spPr>
          <a:xfrm>
            <a:off x="1085495" y="2924944"/>
            <a:ext cx="2161268" cy="1381242"/>
          </a:xfrm>
          <a:prstGeom prst="flowChartProcess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ACOMPANHAMENTO DE PESSOAL (06 MESES)</a:t>
            </a:r>
          </a:p>
        </p:txBody>
      </p:sp>
      <p:cxnSp>
        <p:nvCxnSpPr>
          <p:cNvPr id="12" name="Conector de seta reta 11"/>
          <p:cNvCxnSpPr/>
          <p:nvPr/>
        </p:nvCxnSpPr>
        <p:spPr>
          <a:xfrm flipV="1">
            <a:off x="714466" y="3598339"/>
            <a:ext cx="371029" cy="805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1602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467544" y="260647"/>
            <a:ext cx="8280920" cy="235449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endParaRPr lang="pt-BR" sz="17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spcAft>
                <a:spcPts val="600"/>
              </a:spcAft>
            </a:pPr>
            <a:endParaRPr lang="pt-BR" sz="17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spcAft>
                <a:spcPts val="600"/>
              </a:spcAft>
            </a:pPr>
            <a:endParaRPr lang="pt-BR" sz="17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2000" b="1" dirty="0" smtClean="0">
                <a:solidFill>
                  <a:schemeClr val="accent1"/>
                </a:solidFill>
              </a:rPr>
              <a:t>COORDENADORIA DE ADMINISTRAÇÃO GERAL</a:t>
            </a:r>
          </a:p>
          <a:p>
            <a:pPr marL="285750" indent="-285750" algn="ctr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dirty="0">
                <a:solidFill>
                  <a:schemeClr val="bg2">
                    <a:lumMod val="50000"/>
                  </a:schemeClr>
                </a:solidFill>
              </a:rPr>
              <a:t>Prof. Dr. Luiz Gustavo </a:t>
            </a:r>
            <a:r>
              <a:rPr lang="pt-BR" dirty="0" err="1">
                <a:solidFill>
                  <a:schemeClr val="bg2">
                    <a:lumMod val="50000"/>
                  </a:schemeClr>
                </a:solidFill>
              </a:rPr>
              <a:t>Nussio</a:t>
            </a:r>
            <a:r>
              <a:rPr lang="pt-BR" dirty="0">
                <a:solidFill>
                  <a:schemeClr val="bg2">
                    <a:lumMod val="50000"/>
                  </a:schemeClr>
                </a:solidFill>
              </a:rPr>
              <a:t> </a:t>
            </a:r>
          </a:p>
          <a:p>
            <a:pPr algn="ctr"/>
            <a:r>
              <a:rPr lang="pt-BR" sz="2000" b="1" dirty="0" smtClean="0">
                <a:solidFill>
                  <a:schemeClr val="accent1"/>
                </a:solidFill>
              </a:rPr>
              <a:t>DIRETORIA GERAL DO DEPARTAMENTO DE RECURSOS HUMANOS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bg2">
                    <a:lumMod val="50000"/>
                  </a:schemeClr>
                </a:solidFill>
              </a:rPr>
              <a:t>Prof</a:t>
            </a:r>
            <a:r>
              <a:rPr lang="pt-BR" dirty="0">
                <a:solidFill>
                  <a:schemeClr val="bg2">
                    <a:lumMod val="50000"/>
                  </a:schemeClr>
                </a:solidFill>
              </a:rPr>
              <a:t>. Dr. Fernando </a:t>
            </a:r>
            <a:r>
              <a:rPr lang="pt-BR" dirty="0" err="1">
                <a:solidFill>
                  <a:schemeClr val="bg2">
                    <a:lumMod val="50000"/>
                  </a:schemeClr>
                </a:solidFill>
              </a:rPr>
              <a:t>Luis</a:t>
            </a:r>
            <a:r>
              <a:rPr lang="pt-BR" dirty="0">
                <a:solidFill>
                  <a:schemeClr val="bg2">
                    <a:lumMod val="50000"/>
                  </a:schemeClr>
                </a:solidFill>
              </a:rPr>
              <a:t> Medina </a:t>
            </a:r>
            <a:r>
              <a:rPr lang="pt-BR" dirty="0" err="1">
                <a:solidFill>
                  <a:schemeClr val="bg2">
                    <a:lumMod val="50000"/>
                  </a:schemeClr>
                </a:solidFill>
              </a:rPr>
              <a:t>Mantelatto</a:t>
            </a:r>
            <a:r>
              <a:rPr lang="pt-BR" dirty="0">
                <a:solidFill>
                  <a:schemeClr val="bg2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6" name="Retângulo 5"/>
          <p:cNvSpPr/>
          <p:nvPr/>
        </p:nvSpPr>
        <p:spPr>
          <a:xfrm>
            <a:off x="878477" y="3129543"/>
            <a:ext cx="4233557" cy="248273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pt-BR" sz="1700" b="1" i="1" dirty="0" smtClean="0">
                <a:solidFill>
                  <a:schemeClr val="bg2">
                    <a:lumMod val="50000"/>
                  </a:schemeClr>
                </a:solidFill>
              </a:rPr>
              <a:t>DRH</a:t>
            </a:r>
            <a:endParaRPr lang="pt-BR" sz="1700" b="1" i="1" dirty="0">
              <a:solidFill>
                <a:schemeClr val="bg2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500" smtClean="0">
                <a:solidFill>
                  <a:schemeClr val="bg2">
                    <a:lumMod val="50000"/>
                  </a:schemeClr>
                </a:solidFill>
              </a:rPr>
              <a:t>Fábio </a:t>
            </a:r>
            <a:r>
              <a:rPr lang="pt-BR" sz="1500" dirty="0">
                <a:solidFill>
                  <a:schemeClr val="bg2">
                    <a:lumMod val="50000"/>
                  </a:schemeClr>
                </a:solidFill>
              </a:rPr>
              <a:t>Albino Zagui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500" dirty="0">
                <a:solidFill>
                  <a:schemeClr val="bg2">
                    <a:lumMod val="50000"/>
                  </a:schemeClr>
                </a:solidFill>
              </a:rPr>
              <a:t>Marli </a:t>
            </a:r>
            <a:r>
              <a:rPr lang="pt-BR" sz="1500" dirty="0" err="1">
                <a:solidFill>
                  <a:schemeClr val="bg2">
                    <a:lumMod val="50000"/>
                  </a:schemeClr>
                </a:solidFill>
              </a:rPr>
              <a:t>Manal</a:t>
            </a:r>
            <a:endParaRPr lang="pt-BR" sz="1500" dirty="0">
              <a:solidFill>
                <a:schemeClr val="bg2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500" dirty="0">
                <a:solidFill>
                  <a:schemeClr val="bg2">
                    <a:lumMod val="50000"/>
                  </a:schemeClr>
                </a:solidFill>
              </a:rPr>
              <a:t>Anderson Santana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500" dirty="0">
                <a:solidFill>
                  <a:schemeClr val="bg2">
                    <a:lumMod val="50000"/>
                  </a:schemeClr>
                </a:solidFill>
              </a:rPr>
              <a:t>Priscila Ap. Barreto </a:t>
            </a:r>
            <a:r>
              <a:rPr lang="pt-BR" sz="1500" dirty="0" err="1">
                <a:solidFill>
                  <a:schemeClr val="bg2">
                    <a:lumMod val="50000"/>
                  </a:schemeClr>
                </a:solidFill>
              </a:rPr>
              <a:t>Petho</a:t>
            </a:r>
            <a:endParaRPr lang="pt-BR" sz="1500" dirty="0">
              <a:solidFill>
                <a:schemeClr val="bg2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500" dirty="0">
                <a:solidFill>
                  <a:schemeClr val="bg2">
                    <a:lumMod val="50000"/>
                  </a:schemeClr>
                </a:solidFill>
              </a:rPr>
              <a:t>Vera Maria de Toledo Leone Sarro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500" dirty="0">
                <a:solidFill>
                  <a:schemeClr val="bg2">
                    <a:lumMod val="50000"/>
                  </a:schemeClr>
                </a:solidFill>
              </a:rPr>
              <a:t>Cleonice Cardoso </a:t>
            </a:r>
            <a:r>
              <a:rPr lang="pt-BR" sz="1500" dirty="0" err="1">
                <a:solidFill>
                  <a:schemeClr val="bg2">
                    <a:lumMod val="50000"/>
                  </a:schemeClr>
                </a:solidFill>
              </a:rPr>
              <a:t>Gonzales</a:t>
            </a:r>
            <a:endParaRPr lang="pt-BR" sz="1500" dirty="0">
              <a:solidFill>
                <a:schemeClr val="bg2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500" dirty="0">
                <a:solidFill>
                  <a:schemeClr val="bg2">
                    <a:lumMod val="50000"/>
                  </a:schemeClr>
                </a:solidFill>
              </a:rPr>
              <a:t>Elaine </a:t>
            </a:r>
            <a:r>
              <a:rPr lang="pt-BR" sz="1500" dirty="0" err="1">
                <a:solidFill>
                  <a:schemeClr val="bg2">
                    <a:lumMod val="50000"/>
                  </a:schemeClr>
                </a:solidFill>
              </a:rPr>
              <a:t>Versignasi</a:t>
            </a:r>
            <a:r>
              <a:rPr lang="pt-BR" sz="1500" dirty="0">
                <a:solidFill>
                  <a:schemeClr val="bg2">
                    <a:lumMod val="50000"/>
                  </a:schemeClr>
                </a:solidFill>
              </a:rPr>
              <a:t> dos </a:t>
            </a:r>
            <a:r>
              <a:rPr lang="pt-BR" sz="1500" dirty="0" smtClean="0">
                <a:solidFill>
                  <a:schemeClr val="bg2">
                    <a:lumMod val="50000"/>
                  </a:schemeClr>
                </a:solidFill>
              </a:rPr>
              <a:t>Santos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500" dirty="0" smtClean="0">
                <a:solidFill>
                  <a:schemeClr val="bg2">
                    <a:lumMod val="50000"/>
                  </a:schemeClr>
                </a:solidFill>
              </a:rPr>
              <a:t>Elaine Soares Ramos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500" dirty="0" err="1" smtClean="0">
                <a:solidFill>
                  <a:schemeClr val="bg2">
                    <a:lumMod val="50000"/>
                  </a:schemeClr>
                </a:solidFill>
              </a:rPr>
              <a:t>Graciel</a:t>
            </a:r>
            <a:r>
              <a:rPr lang="pt-BR" sz="15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pt-BR" sz="1500" dirty="0" err="1" smtClean="0">
                <a:solidFill>
                  <a:schemeClr val="bg2">
                    <a:lumMod val="50000"/>
                  </a:schemeClr>
                </a:solidFill>
              </a:rPr>
              <a:t>Covanzi</a:t>
            </a:r>
            <a:r>
              <a:rPr lang="pt-BR" sz="1500" dirty="0" smtClean="0">
                <a:solidFill>
                  <a:schemeClr val="bg2">
                    <a:lumMod val="50000"/>
                  </a:schemeClr>
                </a:solidFill>
              </a:rPr>
              <a:t> de Sousa</a:t>
            </a:r>
            <a:endParaRPr lang="pt-BR" sz="15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4541040" y="3129543"/>
            <a:ext cx="4479654" cy="2313454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pt-BR" sz="1700" b="1" i="1" dirty="0" smtClean="0">
                <a:solidFill>
                  <a:schemeClr val="bg2">
                    <a:lumMod val="50000"/>
                  </a:schemeClr>
                </a:solidFill>
              </a:rPr>
              <a:t>DVSO - SESMT</a:t>
            </a:r>
            <a:endParaRPr lang="pt-BR" sz="1700" b="1" i="1" dirty="0">
              <a:solidFill>
                <a:schemeClr val="bg2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500" dirty="0">
                <a:solidFill>
                  <a:schemeClr val="bg2">
                    <a:lumMod val="50000"/>
                  </a:schemeClr>
                </a:solidFill>
              </a:rPr>
              <a:t>Eng. Douglas Alexandre de Andrade Garcia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500" dirty="0">
                <a:solidFill>
                  <a:schemeClr val="bg2">
                    <a:lumMod val="50000"/>
                  </a:schemeClr>
                </a:solidFill>
              </a:rPr>
              <a:t>Dra. Edna Farina </a:t>
            </a:r>
            <a:r>
              <a:rPr lang="pt-BR" sz="1500" dirty="0" err="1">
                <a:solidFill>
                  <a:schemeClr val="bg2">
                    <a:lumMod val="50000"/>
                  </a:schemeClr>
                </a:solidFill>
              </a:rPr>
              <a:t>Braggio</a:t>
            </a:r>
            <a:endParaRPr lang="pt-BR" sz="1500" dirty="0">
              <a:solidFill>
                <a:schemeClr val="bg2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500" dirty="0">
                <a:solidFill>
                  <a:schemeClr val="bg2">
                    <a:lumMod val="50000"/>
                  </a:schemeClr>
                </a:solidFill>
              </a:rPr>
              <a:t>Dra. Elisabete </a:t>
            </a:r>
            <a:r>
              <a:rPr lang="pt-BR" sz="1500" dirty="0" err="1">
                <a:solidFill>
                  <a:schemeClr val="bg2">
                    <a:lumMod val="50000"/>
                  </a:schemeClr>
                </a:solidFill>
              </a:rPr>
              <a:t>Norcia</a:t>
            </a:r>
            <a:r>
              <a:rPr lang="pt-BR" sz="1500" dirty="0">
                <a:solidFill>
                  <a:schemeClr val="bg2">
                    <a:lumMod val="50000"/>
                  </a:schemeClr>
                </a:solidFill>
              </a:rPr>
              <a:t> Serrão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500" dirty="0">
                <a:solidFill>
                  <a:schemeClr val="bg2">
                    <a:lumMod val="50000"/>
                  </a:schemeClr>
                </a:solidFill>
              </a:rPr>
              <a:t>Telma Cecília Coutinho </a:t>
            </a:r>
            <a:r>
              <a:rPr lang="pt-BR" sz="1500" dirty="0" err="1">
                <a:solidFill>
                  <a:schemeClr val="bg2">
                    <a:lumMod val="50000"/>
                  </a:schemeClr>
                </a:solidFill>
              </a:rPr>
              <a:t>Ventriglio</a:t>
            </a:r>
            <a:endParaRPr lang="pt-BR" sz="1500" dirty="0">
              <a:solidFill>
                <a:schemeClr val="bg2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500" dirty="0">
                <a:solidFill>
                  <a:schemeClr val="bg2">
                    <a:lumMod val="50000"/>
                  </a:schemeClr>
                </a:solidFill>
              </a:rPr>
              <a:t>Vania </a:t>
            </a:r>
            <a:r>
              <a:rPr lang="pt-BR" sz="1500" dirty="0" err="1">
                <a:solidFill>
                  <a:schemeClr val="bg2">
                    <a:lumMod val="50000"/>
                  </a:schemeClr>
                </a:solidFill>
              </a:rPr>
              <a:t>Manna</a:t>
            </a:r>
            <a:endParaRPr lang="pt-BR" sz="1500" dirty="0">
              <a:solidFill>
                <a:schemeClr val="bg2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500" dirty="0">
                <a:solidFill>
                  <a:schemeClr val="bg2">
                    <a:lumMod val="50000"/>
                  </a:schemeClr>
                </a:solidFill>
              </a:rPr>
              <a:t>Ariana </a:t>
            </a:r>
            <a:r>
              <a:rPr lang="pt-BR" sz="1500" dirty="0" err="1">
                <a:solidFill>
                  <a:schemeClr val="bg2">
                    <a:lumMod val="50000"/>
                  </a:schemeClr>
                </a:solidFill>
              </a:rPr>
              <a:t>Celis</a:t>
            </a:r>
            <a:r>
              <a:rPr lang="pt-BR" sz="1500" dirty="0">
                <a:solidFill>
                  <a:schemeClr val="bg2">
                    <a:lumMod val="50000"/>
                  </a:schemeClr>
                </a:solidFill>
              </a:rPr>
              <a:t> Alcantara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17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1700" dirty="0"/>
          </a:p>
        </p:txBody>
      </p:sp>
      <p:sp>
        <p:nvSpPr>
          <p:cNvPr id="10" name="Retângulo 9"/>
          <p:cNvSpPr/>
          <p:nvPr/>
        </p:nvSpPr>
        <p:spPr>
          <a:xfrm>
            <a:off x="4547970" y="5013176"/>
            <a:ext cx="4479654" cy="108234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pt-BR" sz="1600" b="1" i="1" dirty="0" smtClean="0">
                <a:solidFill>
                  <a:schemeClr val="bg2">
                    <a:lumMod val="50000"/>
                  </a:schemeClr>
                </a:solidFill>
              </a:rPr>
              <a:t>ESCOLA USP</a:t>
            </a:r>
            <a:endParaRPr lang="pt-BR" sz="1600" b="1" i="1" dirty="0">
              <a:solidFill>
                <a:schemeClr val="bg2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500" dirty="0">
                <a:solidFill>
                  <a:schemeClr val="bg2">
                    <a:lumMod val="50000"/>
                  </a:schemeClr>
                </a:solidFill>
              </a:rPr>
              <a:t>Carolina Costa Góis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500" dirty="0" err="1">
                <a:solidFill>
                  <a:schemeClr val="bg2">
                    <a:lumMod val="50000"/>
                  </a:schemeClr>
                </a:solidFill>
              </a:rPr>
              <a:t>Marilúcia</a:t>
            </a:r>
            <a:r>
              <a:rPr lang="pt-BR" sz="1500" dirty="0">
                <a:solidFill>
                  <a:schemeClr val="bg2">
                    <a:lumMod val="50000"/>
                  </a:schemeClr>
                </a:solidFill>
              </a:rPr>
              <a:t> Alves de Lima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500" dirty="0">
                <a:solidFill>
                  <a:schemeClr val="bg2">
                    <a:lumMod val="50000"/>
                  </a:schemeClr>
                </a:solidFill>
              </a:rPr>
              <a:t>Gabriel Ferreira </a:t>
            </a:r>
            <a:r>
              <a:rPr lang="pt-BR" sz="1500" dirty="0" smtClean="0">
                <a:solidFill>
                  <a:schemeClr val="bg2">
                    <a:lumMod val="50000"/>
                  </a:schemeClr>
                </a:solidFill>
              </a:rPr>
              <a:t>Soares</a:t>
            </a:r>
            <a:endParaRPr lang="pt-BR" sz="15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827584" y="2625487"/>
            <a:ext cx="7572352" cy="50405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pt-BR" sz="2000" b="1" dirty="0" smtClean="0">
                <a:solidFill>
                  <a:srgbClr val="366182"/>
                </a:solidFill>
                <a:latin typeface="+mn-lt"/>
                <a:ea typeface="+mn-ea"/>
                <a:cs typeface="+mn-cs"/>
              </a:rPr>
              <a:t>EQUIPE - CAPITAL</a:t>
            </a:r>
            <a:endParaRPr lang="pt-BR" sz="2000" b="1" dirty="0">
              <a:solidFill>
                <a:srgbClr val="366182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1" name="Picture 3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2311" y="116632"/>
            <a:ext cx="1975313" cy="887818"/>
          </a:xfrm>
          <a:prstGeom prst="rect">
            <a:avLst/>
          </a:prstGeom>
          <a:gradFill>
            <a:gsLst>
              <a:gs pos="91000">
                <a:schemeClr val="accent1">
                  <a:tint val="66000"/>
                  <a:satMod val="160000"/>
                </a:schemeClr>
              </a:gs>
              <a:gs pos="88000">
                <a:schemeClr val="accent2">
                  <a:lumMod val="75000"/>
                </a:schemeClr>
              </a:gs>
              <a:gs pos="8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xtLst/>
        </p:spPr>
      </p:pic>
      <p:cxnSp>
        <p:nvCxnSpPr>
          <p:cNvPr id="4" name="Conector reto 3"/>
          <p:cNvCxnSpPr/>
          <p:nvPr/>
        </p:nvCxnSpPr>
        <p:spPr>
          <a:xfrm>
            <a:off x="899592" y="3129543"/>
            <a:ext cx="74888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266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467544" y="260647"/>
            <a:ext cx="8280920" cy="235449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endParaRPr lang="pt-BR" sz="17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spcAft>
                <a:spcPts val="600"/>
              </a:spcAft>
            </a:pPr>
            <a:endParaRPr lang="pt-BR" sz="17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spcAft>
                <a:spcPts val="600"/>
              </a:spcAft>
            </a:pPr>
            <a:endParaRPr lang="pt-BR" sz="17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2000" b="1" dirty="0" smtClean="0">
                <a:solidFill>
                  <a:schemeClr val="accent1"/>
                </a:solidFill>
              </a:rPr>
              <a:t>COORDENADORIA DE ADMINISTRAÇÃO GERAL</a:t>
            </a:r>
          </a:p>
          <a:p>
            <a:pPr marL="285750" indent="-285750" algn="ctr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dirty="0">
                <a:solidFill>
                  <a:schemeClr val="bg2">
                    <a:lumMod val="50000"/>
                  </a:schemeClr>
                </a:solidFill>
              </a:rPr>
              <a:t>Prof. Dr. Luiz Gustavo </a:t>
            </a:r>
            <a:r>
              <a:rPr lang="pt-BR" dirty="0" err="1">
                <a:solidFill>
                  <a:schemeClr val="bg2">
                    <a:lumMod val="50000"/>
                  </a:schemeClr>
                </a:solidFill>
              </a:rPr>
              <a:t>Nussio</a:t>
            </a:r>
            <a:r>
              <a:rPr lang="pt-BR" dirty="0">
                <a:solidFill>
                  <a:schemeClr val="bg2">
                    <a:lumMod val="50000"/>
                  </a:schemeClr>
                </a:solidFill>
              </a:rPr>
              <a:t> </a:t>
            </a:r>
          </a:p>
          <a:p>
            <a:pPr algn="ctr"/>
            <a:r>
              <a:rPr lang="pt-BR" sz="2000" b="1" dirty="0" smtClean="0">
                <a:solidFill>
                  <a:schemeClr val="accent1"/>
                </a:solidFill>
              </a:rPr>
              <a:t>DIRETORIA GERAL DO DEPARTAMENTO DE RECURSOS HUMANOS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bg2">
                    <a:lumMod val="50000"/>
                  </a:schemeClr>
                </a:solidFill>
              </a:rPr>
              <a:t>Prof</a:t>
            </a:r>
            <a:r>
              <a:rPr lang="pt-BR" dirty="0">
                <a:solidFill>
                  <a:schemeClr val="bg2">
                    <a:lumMod val="50000"/>
                  </a:schemeClr>
                </a:solidFill>
              </a:rPr>
              <a:t>. Dr. Fernando </a:t>
            </a:r>
            <a:r>
              <a:rPr lang="pt-BR" dirty="0" err="1">
                <a:solidFill>
                  <a:schemeClr val="bg2">
                    <a:lumMod val="50000"/>
                  </a:schemeClr>
                </a:solidFill>
              </a:rPr>
              <a:t>Luis</a:t>
            </a:r>
            <a:r>
              <a:rPr lang="pt-BR" dirty="0">
                <a:solidFill>
                  <a:schemeClr val="bg2">
                    <a:lumMod val="50000"/>
                  </a:schemeClr>
                </a:solidFill>
              </a:rPr>
              <a:t> Medina </a:t>
            </a:r>
            <a:r>
              <a:rPr lang="pt-BR" dirty="0" err="1">
                <a:solidFill>
                  <a:schemeClr val="bg2">
                    <a:lumMod val="50000"/>
                  </a:schemeClr>
                </a:solidFill>
              </a:rPr>
              <a:t>Mantelatto</a:t>
            </a:r>
            <a:r>
              <a:rPr lang="pt-BR" dirty="0">
                <a:solidFill>
                  <a:schemeClr val="bg2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6" name="Retângulo 5"/>
          <p:cNvSpPr/>
          <p:nvPr/>
        </p:nvSpPr>
        <p:spPr>
          <a:xfrm>
            <a:off x="870563" y="3165739"/>
            <a:ext cx="4233557" cy="620683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pt-BR" sz="1700" b="1" i="1" dirty="0" smtClean="0">
                <a:solidFill>
                  <a:schemeClr val="bg2">
                    <a:lumMod val="50000"/>
                  </a:schemeClr>
                </a:solidFill>
              </a:rPr>
              <a:t>CSCRH-LQ</a:t>
            </a:r>
            <a:endParaRPr lang="pt-BR" sz="1700" b="1" i="1" dirty="0">
              <a:solidFill>
                <a:schemeClr val="bg2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bg2">
                    <a:lumMod val="50000"/>
                  </a:schemeClr>
                </a:solidFill>
              </a:rPr>
              <a:t>Erica </a:t>
            </a:r>
            <a:r>
              <a:rPr lang="pt-BR" sz="1400" dirty="0" err="1">
                <a:solidFill>
                  <a:schemeClr val="bg2">
                    <a:lumMod val="50000"/>
                  </a:schemeClr>
                </a:solidFill>
              </a:rPr>
              <a:t>Hitomi</a:t>
            </a:r>
            <a:r>
              <a:rPr lang="pt-BR" sz="14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pt-BR" sz="1400" dirty="0" err="1">
                <a:solidFill>
                  <a:schemeClr val="bg2">
                    <a:lumMod val="50000"/>
                  </a:schemeClr>
                </a:solidFill>
              </a:rPr>
              <a:t>Narazaki</a:t>
            </a:r>
            <a:endParaRPr lang="pt-BR" sz="14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4608004" y="3165739"/>
            <a:ext cx="4479654" cy="1851789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pt-BR" sz="1700" b="1" i="1" dirty="0" smtClean="0">
                <a:solidFill>
                  <a:schemeClr val="bg2">
                    <a:lumMod val="50000"/>
                  </a:schemeClr>
                </a:solidFill>
              </a:rPr>
              <a:t>DVSO - SESMT</a:t>
            </a:r>
            <a:endParaRPr lang="pt-BR" sz="1700" b="1" i="1" dirty="0">
              <a:solidFill>
                <a:schemeClr val="bg2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500" dirty="0" smtClean="0">
                <a:solidFill>
                  <a:schemeClr val="bg2">
                    <a:lumMod val="50000"/>
                  </a:schemeClr>
                </a:solidFill>
              </a:rPr>
              <a:t>Dr. </a:t>
            </a:r>
            <a:r>
              <a:rPr lang="pt-BR" sz="1500" dirty="0" err="1" smtClean="0">
                <a:solidFill>
                  <a:schemeClr val="bg2">
                    <a:lumMod val="50000"/>
                  </a:schemeClr>
                </a:solidFill>
              </a:rPr>
              <a:t>Tufi</a:t>
            </a:r>
            <a:r>
              <a:rPr lang="pt-BR" sz="1500" dirty="0" smtClean="0">
                <a:solidFill>
                  <a:schemeClr val="bg2">
                    <a:lumMod val="50000"/>
                  </a:schemeClr>
                </a:solidFill>
              </a:rPr>
              <a:t> Chalita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500" dirty="0" smtClean="0">
                <a:solidFill>
                  <a:schemeClr val="bg2">
                    <a:lumMod val="50000"/>
                  </a:schemeClr>
                </a:solidFill>
              </a:rPr>
              <a:t>Eng. Paulo Roberto </a:t>
            </a:r>
            <a:r>
              <a:rPr lang="pt-BR" sz="1500" dirty="0" err="1" smtClean="0">
                <a:solidFill>
                  <a:schemeClr val="bg2">
                    <a:lumMod val="50000"/>
                  </a:schemeClr>
                </a:solidFill>
              </a:rPr>
              <a:t>Latanze</a:t>
            </a:r>
            <a:endParaRPr lang="pt-BR" sz="1500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500" dirty="0" smtClean="0">
                <a:solidFill>
                  <a:schemeClr val="bg2">
                    <a:lumMod val="50000"/>
                  </a:schemeClr>
                </a:solidFill>
              </a:rPr>
              <a:t>Aloisio Bispo dos Santos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500" dirty="0" smtClean="0">
                <a:solidFill>
                  <a:schemeClr val="bg2">
                    <a:lumMod val="50000"/>
                  </a:schemeClr>
                </a:solidFill>
              </a:rPr>
              <a:t>Lauro Gimenes Junior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500" dirty="0" smtClean="0">
                <a:solidFill>
                  <a:schemeClr val="bg2">
                    <a:lumMod val="50000"/>
                  </a:schemeClr>
                </a:solidFill>
              </a:rPr>
              <a:t>Ricardo Ferreira de </a:t>
            </a:r>
            <a:r>
              <a:rPr lang="pt-BR" sz="1500" dirty="0" err="1" smtClean="0">
                <a:solidFill>
                  <a:schemeClr val="bg2">
                    <a:lumMod val="50000"/>
                  </a:schemeClr>
                </a:solidFill>
              </a:rPr>
              <a:t>Angeli</a:t>
            </a:r>
            <a:endParaRPr lang="pt-BR" sz="17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17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817323" y="2667829"/>
            <a:ext cx="7572352" cy="50405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pt-BR" sz="2000" b="1" dirty="0" smtClean="0">
                <a:solidFill>
                  <a:srgbClr val="366182"/>
                </a:solidFill>
                <a:latin typeface="+mn-lt"/>
                <a:ea typeface="+mn-ea"/>
                <a:cs typeface="+mn-cs"/>
              </a:rPr>
              <a:t>EQUIPE - PIRACICABA</a:t>
            </a:r>
            <a:endParaRPr lang="pt-BR" sz="2000" b="1" dirty="0">
              <a:solidFill>
                <a:srgbClr val="366182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1" name="Picture 3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2311" y="116632"/>
            <a:ext cx="1975313" cy="887818"/>
          </a:xfrm>
          <a:prstGeom prst="rect">
            <a:avLst/>
          </a:prstGeom>
          <a:gradFill>
            <a:gsLst>
              <a:gs pos="91000">
                <a:schemeClr val="accent1">
                  <a:tint val="66000"/>
                  <a:satMod val="160000"/>
                </a:schemeClr>
              </a:gs>
              <a:gs pos="88000">
                <a:schemeClr val="accent2">
                  <a:lumMod val="75000"/>
                </a:schemeClr>
              </a:gs>
              <a:gs pos="8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xtLst/>
        </p:spPr>
      </p:pic>
      <p:cxnSp>
        <p:nvCxnSpPr>
          <p:cNvPr id="4" name="Conector reto 3"/>
          <p:cNvCxnSpPr/>
          <p:nvPr/>
        </p:nvCxnSpPr>
        <p:spPr>
          <a:xfrm>
            <a:off x="893947" y="3141711"/>
            <a:ext cx="74888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tângulo 11"/>
          <p:cNvSpPr/>
          <p:nvPr/>
        </p:nvSpPr>
        <p:spPr>
          <a:xfrm>
            <a:off x="893949" y="4509120"/>
            <a:ext cx="4233557" cy="148245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pt-BR" sz="1700" b="1" i="1" dirty="0" smtClean="0">
                <a:solidFill>
                  <a:schemeClr val="bg2">
                    <a:lumMod val="50000"/>
                  </a:schemeClr>
                </a:solidFill>
              </a:rPr>
              <a:t>PUSP-LQ</a:t>
            </a:r>
            <a:endParaRPr lang="pt-BR" sz="1700" b="1" i="1" dirty="0">
              <a:solidFill>
                <a:schemeClr val="bg2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dirty="0" smtClean="0">
                <a:solidFill>
                  <a:schemeClr val="bg2">
                    <a:lumMod val="50000"/>
                  </a:schemeClr>
                </a:solidFill>
              </a:rPr>
              <a:t>Sonia Maria Mendes </a:t>
            </a:r>
            <a:r>
              <a:rPr lang="pt-BR" sz="1400" dirty="0" err="1" smtClean="0">
                <a:solidFill>
                  <a:schemeClr val="bg2">
                    <a:lumMod val="50000"/>
                  </a:schemeClr>
                </a:solidFill>
              </a:rPr>
              <a:t>Fiore</a:t>
            </a:r>
            <a:endParaRPr lang="pt-BR" sz="1400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dirty="0" smtClean="0">
                <a:solidFill>
                  <a:schemeClr val="bg2">
                    <a:lumMod val="50000"/>
                  </a:schemeClr>
                </a:solidFill>
              </a:rPr>
              <a:t>Roberta </a:t>
            </a:r>
            <a:r>
              <a:rPr lang="pt-BR" sz="1400" dirty="0">
                <a:solidFill>
                  <a:schemeClr val="bg2">
                    <a:lumMod val="50000"/>
                  </a:schemeClr>
                </a:solidFill>
              </a:rPr>
              <a:t>Helena </a:t>
            </a:r>
            <a:r>
              <a:rPr lang="pt-BR" sz="1400" dirty="0" err="1">
                <a:solidFill>
                  <a:schemeClr val="bg2">
                    <a:lumMod val="50000"/>
                  </a:schemeClr>
                </a:solidFill>
              </a:rPr>
              <a:t>Fiorotto</a:t>
            </a:r>
            <a:r>
              <a:rPr lang="pt-BR" sz="1400" dirty="0">
                <a:solidFill>
                  <a:schemeClr val="bg2">
                    <a:lumMod val="50000"/>
                  </a:schemeClr>
                </a:solidFill>
              </a:rPr>
              <a:t> R. Bacha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1400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1400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14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4598763" y="4832285"/>
            <a:ext cx="4233557" cy="1267014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pt-BR" sz="1700" b="1" i="1" dirty="0" smtClean="0">
                <a:solidFill>
                  <a:schemeClr val="bg2">
                    <a:lumMod val="50000"/>
                  </a:schemeClr>
                </a:solidFill>
              </a:rPr>
              <a:t>UBAS-LQ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bg2">
                    <a:lumMod val="50000"/>
                  </a:schemeClr>
                </a:solidFill>
              </a:rPr>
              <a:t>Aline </a:t>
            </a:r>
            <a:r>
              <a:rPr lang="pt-BR" sz="1400" dirty="0" err="1" smtClean="0">
                <a:solidFill>
                  <a:schemeClr val="bg2">
                    <a:lumMod val="50000"/>
                  </a:schemeClr>
                </a:solidFill>
              </a:rPr>
              <a:t>Spoto</a:t>
            </a:r>
            <a:r>
              <a:rPr lang="pt-BR" sz="1400" dirty="0" smtClean="0">
                <a:solidFill>
                  <a:schemeClr val="bg2">
                    <a:lumMod val="50000"/>
                  </a:schemeClr>
                </a:solidFill>
              </a:rPr>
              <a:t> Maluf Esteves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dirty="0" smtClean="0">
                <a:solidFill>
                  <a:schemeClr val="bg2">
                    <a:lumMod val="50000"/>
                  </a:schemeClr>
                </a:solidFill>
              </a:rPr>
              <a:t>Maria </a:t>
            </a:r>
            <a:r>
              <a:rPr lang="pt-BR" sz="1400" dirty="0" err="1" smtClean="0">
                <a:solidFill>
                  <a:schemeClr val="bg2">
                    <a:lumMod val="50000"/>
                  </a:schemeClr>
                </a:solidFill>
              </a:rPr>
              <a:t>Angelica</a:t>
            </a:r>
            <a:r>
              <a:rPr lang="pt-BR" sz="14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pt-BR" sz="1400" dirty="0" err="1" smtClean="0">
                <a:solidFill>
                  <a:schemeClr val="bg2">
                    <a:lumMod val="50000"/>
                  </a:schemeClr>
                </a:solidFill>
              </a:rPr>
              <a:t>Rodini</a:t>
            </a:r>
            <a:r>
              <a:rPr lang="pt-BR" sz="1400" dirty="0" smtClean="0">
                <a:solidFill>
                  <a:schemeClr val="bg2">
                    <a:lumMod val="50000"/>
                  </a:schemeClr>
                </a:solidFill>
              </a:rPr>
              <a:t> Silva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dirty="0" smtClean="0">
                <a:solidFill>
                  <a:schemeClr val="bg2">
                    <a:lumMod val="50000"/>
                  </a:schemeClr>
                </a:solidFill>
              </a:rPr>
              <a:t>Renan Esteves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dirty="0" smtClean="0">
                <a:solidFill>
                  <a:schemeClr val="bg2">
                    <a:lumMod val="50000"/>
                  </a:schemeClr>
                </a:solidFill>
              </a:rPr>
              <a:t>Vera Lucia Martinez Vieira</a:t>
            </a:r>
          </a:p>
        </p:txBody>
      </p:sp>
      <p:sp>
        <p:nvSpPr>
          <p:cNvPr id="14" name="Retângulo 13"/>
          <p:cNvSpPr/>
          <p:nvPr/>
        </p:nvSpPr>
        <p:spPr>
          <a:xfrm>
            <a:off x="893948" y="3781295"/>
            <a:ext cx="4233557" cy="620683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pt-BR" sz="1700" b="1" i="1" dirty="0" smtClean="0">
                <a:solidFill>
                  <a:schemeClr val="bg2">
                    <a:lumMod val="50000"/>
                  </a:schemeClr>
                </a:solidFill>
              </a:rPr>
              <a:t>ESALQ</a:t>
            </a:r>
            <a:endParaRPr lang="pt-BR" sz="1700" b="1" i="1" dirty="0">
              <a:solidFill>
                <a:schemeClr val="bg2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dirty="0" smtClean="0">
                <a:solidFill>
                  <a:schemeClr val="bg2">
                    <a:lumMod val="50000"/>
                  </a:schemeClr>
                </a:solidFill>
              </a:rPr>
              <a:t>Ivete </a:t>
            </a:r>
            <a:r>
              <a:rPr lang="pt-BR" sz="1400" dirty="0" err="1" smtClean="0">
                <a:solidFill>
                  <a:schemeClr val="bg2">
                    <a:lumMod val="50000"/>
                  </a:schemeClr>
                </a:solidFill>
              </a:rPr>
              <a:t>Steffe</a:t>
            </a:r>
            <a:endParaRPr lang="pt-BR" sz="14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080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2311" y="116632"/>
            <a:ext cx="1975313" cy="887818"/>
          </a:xfrm>
          <a:prstGeom prst="rect">
            <a:avLst/>
          </a:prstGeom>
          <a:gradFill>
            <a:gsLst>
              <a:gs pos="91000">
                <a:schemeClr val="accent1">
                  <a:tint val="66000"/>
                  <a:satMod val="160000"/>
                </a:schemeClr>
              </a:gs>
              <a:gs pos="88000">
                <a:schemeClr val="accent2">
                  <a:lumMod val="75000"/>
                </a:schemeClr>
              </a:gs>
              <a:gs pos="8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xtLst/>
        </p:spPr>
      </p:pic>
      <p:sp>
        <p:nvSpPr>
          <p:cNvPr id="14" name="Espaço Reservado para Conteúdo 2"/>
          <p:cNvSpPr txBox="1">
            <a:spLocks/>
          </p:cNvSpPr>
          <p:nvPr/>
        </p:nvSpPr>
        <p:spPr>
          <a:xfrm>
            <a:off x="517763" y="1194634"/>
            <a:ext cx="7920880" cy="4680520"/>
          </a:xfrm>
          <a:prstGeom prst="rect">
            <a:avLst/>
          </a:prstGeom>
          <a:solidFill>
            <a:srgbClr val="E7EFF5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</a:pPr>
            <a:endParaRPr lang="pt-BR" sz="2000" b="1" dirty="0" smtClean="0">
              <a:solidFill>
                <a:schemeClr val="accent1"/>
              </a:solidFill>
              <a:latin typeface="+mn-lt"/>
            </a:endParaRPr>
          </a:p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pt-BR" sz="2000" b="1" dirty="0" smtClean="0">
                <a:solidFill>
                  <a:schemeClr val="accent1"/>
                </a:solidFill>
                <a:latin typeface="+mn-lt"/>
              </a:rPr>
              <a:t>VISITE NOSSA </a:t>
            </a:r>
            <a:r>
              <a:rPr lang="pt-BR" sz="2000" b="1" dirty="0" err="1" smtClean="0">
                <a:solidFill>
                  <a:schemeClr val="accent1"/>
                </a:solidFill>
                <a:latin typeface="+mn-lt"/>
              </a:rPr>
              <a:t>PÁGINa</a:t>
            </a:r>
            <a:r>
              <a:rPr lang="pt-BR" sz="2000" b="1" dirty="0">
                <a:solidFill>
                  <a:schemeClr val="accent1"/>
                </a:solidFill>
                <a:latin typeface="+mn-lt"/>
              </a:rPr>
              <a:t>:</a:t>
            </a:r>
            <a:endParaRPr lang="pt-BR" sz="2200" b="1" dirty="0" smtClean="0">
              <a:solidFill>
                <a:srgbClr val="E89F0E"/>
              </a:solidFill>
              <a:latin typeface="+mn-lt"/>
            </a:endParaRPr>
          </a:p>
          <a:p>
            <a:pPr algn="ctr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</a:pPr>
            <a:endParaRPr lang="pt-BR" sz="2200" b="1" dirty="0" smtClean="0">
              <a:solidFill>
                <a:srgbClr val="E89F0E"/>
              </a:solidFill>
              <a:latin typeface="+mn-lt"/>
            </a:endParaRPr>
          </a:p>
          <a:p>
            <a:pPr algn="ctr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</a:pPr>
            <a:endParaRPr lang="pt-BR" sz="2000" b="1" dirty="0" smtClean="0">
              <a:solidFill>
                <a:schemeClr val="accent1"/>
              </a:solidFill>
              <a:latin typeface="+mn-lt"/>
            </a:endParaRPr>
          </a:p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pt-BR" sz="2000" b="1" dirty="0" err="1" smtClean="0">
                <a:solidFill>
                  <a:schemeClr val="accent1"/>
                </a:solidFill>
                <a:latin typeface="+mn-lt"/>
              </a:rPr>
              <a:t>cONTATO</a:t>
            </a:r>
            <a:r>
              <a:rPr lang="pt-BR" sz="2200" b="1" dirty="0" smtClean="0">
                <a:solidFill>
                  <a:srgbClr val="E89F0E"/>
                </a:solidFill>
                <a:latin typeface="+mn-lt"/>
              </a:rPr>
              <a:t>:</a:t>
            </a:r>
            <a:endParaRPr lang="pt-BR" b="1" dirty="0" smtClean="0">
              <a:solidFill>
                <a:schemeClr val="bg2">
                  <a:lumMod val="50000"/>
                </a:schemeClr>
              </a:solidFill>
              <a:latin typeface="+mn-lt"/>
            </a:endParaRPr>
          </a:p>
          <a:p>
            <a:endParaRPr lang="pt-BR" sz="32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3171588" y="2280585"/>
            <a:ext cx="25487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400"/>
              </a:spcAft>
            </a:pPr>
            <a:r>
              <a:rPr lang="pt-BR" b="1" i="1" dirty="0" smtClean="0">
                <a:solidFill>
                  <a:schemeClr val="bg2">
                    <a:lumMod val="25000"/>
                  </a:schemeClr>
                </a:solidFill>
                <a:hlinkClick r:id="rId4"/>
              </a:rPr>
              <a:t>www.usp.br/drh/renova</a:t>
            </a:r>
            <a:endParaRPr lang="pt-BR" b="1" i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3648040" y="4221088"/>
            <a:ext cx="1660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400"/>
              </a:spcAft>
            </a:pPr>
            <a:r>
              <a:rPr lang="pt-BR" b="1" i="1" dirty="0">
                <a:solidFill>
                  <a:srgbClr val="0192FF"/>
                </a:solidFill>
              </a:rPr>
              <a:t>renova@usp.br</a:t>
            </a:r>
          </a:p>
        </p:txBody>
      </p:sp>
      <p:sp>
        <p:nvSpPr>
          <p:cNvPr id="17" name="CaixaDeTexto 16"/>
          <p:cNvSpPr txBox="1"/>
          <p:nvPr/>
        </p:nvSpPr>
        <p:spPr>
          <a:xfrm>
            <a:off x="3800227" y="5099566"/>
            <a:ext cx="11608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400"/>
              </a:spcAft>
            </a:pPr>
            <a:r>
              <a:rPr lang="pt-BR" b="1" i="1" dirty="0" smtClean="0">
                <a:solidFill>
                  <a:srgbClr val="0192FF"/>
                </a:solidFill>
              </a:rPr>
              <a:t>Obrigado!</a:t>
            </a:r>
            <a:endParaRPr lang="pt-BR" b="1" i="1" dirty="0">
              <a:solidFill>
                <a:srgbClr val="0192FF"/>
              </a:solidFill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660908" y="2782657"/>
            <a:ext cx="76345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400"/>
              </a:spcAft>
            </a:pPr>
            <a:r>
              <a:rPr lang="pt-BR" b="1" i="1" dirty="0" smtClean="0">
                <a:solidFill>
                  <a:schemeClr val="bg2">
                    <a:lumMod val="50000"/>
                  </a:schemeClr>
                </a:solidFill>
                <a:hlinkClick r:id="rId5"/>
              </a:rPr>
              <a:t>www.usp.br/drh/trabalhe-na-usp/carreiras-usp/carreira-funcionarios/renova</a:t>
            </a:r>
            <a:endParaRPr lang="pt-BR" b="1" i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394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755576" y="764704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4200" b="1" dirty="0">
              <a:solidFill>
                <a:srgbClr val="E89F0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683568" y="1407974"/>
            <a:ext cx="7920880" cy="4680520"/>
          </a:xfrm>
          <a:prstGeom prst="rect">
            <a:avLst/>
          </a:prstGeom>
          <a:solidFill>
            <a:srgbClr val="E7EFF5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</a:pPr>
            <a:endParaRPr lang="pt-BR" sz="1050" b="1" dirty="0" smtClean="0">
              <a:solidFill>
                <a:schemeClr val="bg2">
                  <a:lumMod val="50000"/>
                </a:schemeClr>
              </a:solidFill>
              <a:latin typeface="+mn-lt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pt-BR" b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Concepção do Projeto – 2015/2016</a:t>
            </a: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b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Contexto:</a:t>
            </a:r>
          </a:p>
          <a:p>
            <a:pPr marL="684000" indent="-342900">
              <a:buFont typeface="Wingdings" panose="05000000000000000000" pitchFamily="2" charset="2"/>
              <a:buChar char="§"/>
            </a:pPr>
            <a:r>
              <a:rPr lang="pt-BR" cap="none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Índice de absenteísmo-doença</a:t>
            </a:r>
          </a:p>
          <a:p>
            <a:pPr marL="684000" indent="-342900">
              <a:buFont typeface="Wingdings" panose="05000000000000000000" pitchFamily="2" charset="2"/>
              <a:buChar char="§"/>
            </a:pPr>
            <a:r>
              <a:rPr lang="pt-BR" cap="none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Número de servidores com restrição médica</a:t>
            </a:r>
          </a:p>
          <a:p>
            <a:pPr marL="684000" indent="-342900">
              <a:buFont typeface="Wingdings" panose="05000000000000000000" pitchFamily="2" charset="2"/>
              <a:buChar char="§"/>
            </a:pPr>
            <a:r>
              <a:rPr lang="pt-BR" cap="none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Carência de práticas de gestão/políticas de promoção à saúde orientadas para a readaptação funcional</a:t>
            </a:r>
          </a:p>
          <a:p>
            <a:endParaRPr lang="pt-BR" sz="3200" dirty="0"/>
          </a:p>
        </p:txBody>
      </p:sp>
      <p:pic>
        <p:nvPicPr>
          <p:cNvPr id="6" name="Picture 3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2311" y="116632"/>
            <a:ext cx="1975313" cy="887818"/>
          </a:xfrm>
          <a:prstGeom prst="rect">
            <a:avLst/>
          </a:prstGeom>
          <a:gradFill>
            <a:gsLst>
              <a:gs pos="91000">
                <a:schemeClr val="accent1">
                  <a:tint val="66000"/>
                  <a:satMod val="160000"/>
                </a:schemeClr>
              </a:gs>
              <a:gs pos="88000">
                <a:schemeClr val="accent2">
                  <a:lumMod val="75000"/>
                </a:schemeClr>
              </a:gs>
              <a:gs pos="8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xtLst/>
        </p:spPr>
      </p:pic>
      <p:sp>
        <p:nvSpPr>
          <p:cNvPr id="5" name="CaixaDeTexto 4"/>
          <p:cNvSpPr txBox="1"/>
          <p:nvPr/>
        </p:nvSpPr>
        <p:spPr>
          <a:xfrm>
            <a:off x="755576" y="722891"/>
            <a:ext cx="27625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800" b="1" spc="-50" dirty="0">
                <a:solidFill>
                  <a:srgbClr val="E89F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BREVE HISTÓRICO</a:t>
            </a:r>
          </a:p>
        </p:txBody>
      </p:sp>
    </p:spTree>
    <p:extLst>
      <p:ext uri="{BB962C8B-B14F-4D97-AF65-F5344CB8AC3E}">
        <p14:creationId xmlns:p14="http://schemas.microsoft.com/office/powerpoint/2010/main" val="2970941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755576" y="764704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4200" b="1" dirty="0">
              <a:solidFill>
                <a:srgbClr val="E89F0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731403" y="1260004"/>
            <a:ext cx="7920880" cy="49053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Aft>
                <a:spcPts val="1200"/>
              </a:spcAft>
            </a:pPr>
            <a:endParaRPr lang="pt-BR" sz="2800" b="1" spc="-50" dirty="0" smtClean="0">
              <a:solidFill>
                <a:srgbClr val="E89F0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j-ea"/>
              <a:cs typeface="+mj-cs"/>
            </a:endParaRPr>
          </a:p>
        </p:txBody>
      </p:sp>
      <p:pic>
        <p:nvPicPr>
          <p:cNvPr id="6" name="Picture 3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2311" y="116632"/>
            <a:ext cx="1975313" cy="887818"/>
          </a:xfrm>
          <a:prstGeom prst="rect">
            <a:avLst/>
          </a:prstGeom>
          <a:gradFill>
            <a:gsLst>
              <a:gs pos="91000">
                <a:schemeClr val="accent1">
                  <a:tint val="66000"/>
                  <a:satMod val="160000"/>
                </a:schemeClr>
              </a:gs>
              <a:gs pos="88000">
                <a:schemeClr val="accent2">
                  <a:lumMod val="75000"/>
                </a:schemeClr>
              </a:gs>
              <a:gs pos="8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xtLst/>
        </p:spPr>
      </p:pic>
      <p:grpSp>
        <p:nvGrpSpPr>
          <p:cNvPr id="11" name="Grupo 10"/>
          <p:cNvGrpSpPr/>
          <p:nvPr/>
        </p:nvGrpSpPr>
        <p:grpSpPr>
          <a:xfrm>
            <a:off x="786081" y="1484784"/>
            <a:ext cx="7734311" cy="3329879"/>
            <a:chOff x="837778" y="1769287"/>
            <a:chExt cx="7734311" cy="3206548"/>
          </a:xfrm>
        </p:grpSpPr>
        <p:sp>
          <p:nvSpPr>
            <p:cNvPr id="12" name="Forma livre 11"/>
            <p:cNvSpPr/>
            <p:nvPr/>
          </p:nvSpPr>
          <p:spPr>
            <a:xfrm>
              <a:off x="843570" y="1769287"/>
              <a:ext cx="7728519" cy="1056243"/>
            </a:xfrm>
            <a:custGeom>
              <a:avLst/>
              <a:gdLst>
                <a:gd name="connsiteX0" fmla="*/ 0 w 6569242"/>
                <a:gd name="connsiteY0" fmla="*/ 112332 h 1123324"/>
                <a:gd name="connsiteX1" fmla="*/ 112332 w 6569242"/>
                <a:gd name="connsiteY1" fmla="*/ 0 h 1123324"/>
                <a:gd name="connsiteX2" fmla="*/ 6456910 w 6569242"/>
                <a:gd name="connsiteY2" fmla="*/ 0 h 1123324"/>
                <a:gd name="connsiteX3" fmla="*/ 6569242 w 6569242"/>
                <a:gd name="connsiteY3" fmla="*/ 112332 h 1123324"/>
                <a:gd name="connsiteX4" fmla="*/ 6569242 w 6569242"/>
                <a:gd name="connsiteY4" fmla="*/ 1010992 h 1123324"/>
                <a:gd name="connsiteX5" fmla="*/ 6456910 w 6569242"/>
                <a:gd name="connsiteY5" fmla="*/ 1123324 h 1123324"/>
                <a:gd name="connsiteX6" fmla="*/ 112332 w 6569242"/>
                <a:gd name="connsiteY6" fmla="*/ 1123324 h 1123324"/>
                <a:gd name="connsiteX7" fmla="*/ 0 w 6569242"/>
                <a:gd name="connsiteY7" fmla="*/ 1010992 h 1123324"/>
                <a:gd name="connsiteX8" fmla="*/ 0 w 6569242"/>
                <a:gd name="connsiteY8" fmla="*/ 112332 h 11233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569242" h="1123324">
                  <a:moveTo>
                    <a:pt x="0" y="112332"/>
                  </a:moveTo>
                  <a:cubicBezTo>
                    <a:pt x="0" y="50293"/>
                    <a:pt x="50293" y="0"/>
                    <a:pt x="112332" y="0"/>
                  </a:cubicBezTo>
                  <a:lnTo>
                    <a:pt x="6456910" y="0"/>
                  </a:lnTo>
                  <a:cubicBezTo>
                    <a:pt x="6518949" y="0"/>
                    <a:pt x="6569242" y="50293"/>
                    <a:pt x="6569242" y="112332"/>
                  </a:cubicBezTo>
                  <a:lnTo>
                    <a:pt x="6569242" y="1010992"/>
                  </a:lnTo>
                  <a:cubicBezTo>
                    <a:pt x="6569242" y="1073031"/>
                    <a:pt x="6518949" y="1123324"/>
                    <a:pt x="6456910" y="1123324"/>
                  </a:cubicBezTo>
                  <a:lnTo>
                    <a:pt x="112332" y="1123324"/>
                  </a:lnTo>
                  <a:cubicBezTo>
                    <a:pt x="50293" y="1123324"/>
                    <a:pt x="0" y="1073031"/>
                    <a:pt x="0" y="1010992"/>
                  </a:cubicBezTo>
                  <a:lnTo>
                    <a:pt x="0" y="112332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  <a:alpha val="86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8000" tIns="124341" rIns="360000" bIns="124341" numCol="1" spcCol="1270" anchor="ctr" anchorCtr="0">
              <a:noAutofit/>
            </a:bodyPr>
            <a:lstStyle/>
            <a:p>
              <a:pPr lvl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400" kern="1200" dirty="0" smtClean="0">
                  <a:solidFill>
                    <a:schemeClr val="bg2">
                      <a:lumMod val="50000"/>
                    </a:schemeClr>
                  </a:solidFill>
                  <a:latin typeface="+mn-lt"/>
                </a:rPr>
                <a:t>Entre </a:t>
              </a:r>
              <a:r>
                <a:rPr lang="pt-BR" sz="2400" b="1" kern="1200" dirty="0" smtClean="0">
                  <a:solidFill>
                    <a:schemeClr val="bg2">
                      <a:lumMod val="50000"/>
                    </a:schemeClr>
                  </a:solidFill>
                  <a:latin typeface="+mn-lt"/>
                </a:rPr>
                <a:t>2012 e 2016:  </a:t>
              </a:r>
            </a:p>
            <a:p>
              <a:pPr lvl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400" b="0" kern="1200" dirty="0" smtClean="0">
                  <a:solidFill>
                    <a:schemeClr val="bg2">
                      <a:lumMod val="50000"/>
                    </a:schemeClr>
                  </a:solidFill>
                  <a:latin typeface="+mn-lt"/>
                </a:rPr>
                <a:t>Média de </a:t>
              </a:r>
              <a:r>
                <a:rPr lang="pt-BR" sz="2400" b="1" kern="1200" dirty="0" smtClean="0">
                  <a:solidFill>
                    <a:schemeClr val="bg2">
                      <a:lumMod val="50000"/>
                    </a:schemeClr>
                  </a:solidFill>
                  <a:latin typeface="+mn-lt"/>
                </a:rPr>
                <a:t>14.706</a:t>
              </a:r>
              <a:r>
                <a:rPr lang="pt-BR" sz="2400" b="0" kern="1200" dirty="0" smtClean="0">
                  <a:solidFill>
                    <a:schemeClr val="bg2">
                      <a:lumMod val="50000"/>
                    </a:schemeClr>
                  </a:solidFill>
                  <a:latin typeface="+mn-lt"/>
                </a:rPr>
                <a:t> afastamentos médicos/ano</a:t>
              </a:r>
              <a:r>
                <a:rPr lang="pt-BR" sz="1600" b="0" kern="1200" dirty="0" smtClean="0">
                  <a:solidFill>
                    <a:schemeClr val="bg2">
                      <a:lumMod val="50000"/>
                    </a:schemeClr>
                  </a:solidFill>
                  <a:latin typeface="+mn-lt"/>
                </a:rPr>
                <a:t> </a:t>
              </a:r>
              <a:endParaRPr lang="pt-BR" sz="1600" b="0" kern="1200" dirty="0">
                <a:solidFill>
                  <a:schemeClr val="bg2">
                    <a:lumMod val="50000"/>
                  </a:schemeClr>
                </a:solidFill>
                <a:latin typeface="+mn-lt"/>
              </a:endParaRPr>
            </a:p>
          </p:txBody>
        </p:sp>
        <p:sp>
          <p:nvSpPr>
            <p:cNvPr id="13" name="Forma livre 12"/>
            <p:cNvSpPr/>
            <p:nvPr/>
          </p:nvSpPr>
          <p:spPr>
            <a:xfrm>
              <a:off x="837778" y="2895606"/>
              <a:ext cx="7728518" cy="2080229"/>
            </a:xfrm>
            <a:custGeom>
              <a:avLst/>
              <a:gdLst>
                <a:gd name="connsiteX0" fmla="*/ 0 w 6569242"/>
                <a:gd name="connsiteY0" fmla="*/ 112332 h 1123324"/>
                <a:gd name="connsiteX1" fmla="*/ 112332 w 6569242"/>
                <a:gd name="connsiteY1" fmla="*/ 0 h 1123324"/>
                <a:gd name="connsiteX2" fmla="*/ 6456910 w 6569242"/>
                <a:gd name="connsiteY2" fmla="*/ 0 h 1123324"/>
                <a:gd name="connsiteX3" fmla="*/ 6569242 w 6569242"/>
                <a:gd name="connsiteY3" fmla="*/ 112332 h 1123324"/>
                <a:gd name="connsiteX4" fmla="*/ 6569242 w 6569242"/>
                <a:gd name="connsiteY4" fmla="*/ 1010992 h 1123324"/>
                <a:gd name="connsiteX5" fmla="*/ 6456910 w 6569242"/>
                <a:gd name="connsiteY5" fmla="*/ 1123324 h 1123324"/>
                <a:gd name="connsiteX6" fmla="*/ 112332 w 6569242"/>
                <a:gd name="connsiteY6" fmla="*/ 1123324 h 1123324"/>
                <a:gd name="connsiteX7" fmla="*/ 0 w 6569242"/>
                <a:gd name="connsiteY7" fmla="*/ 1010992 h 1123324"/>
                <a:gd name="connsiteX8" fmla="*/ 0 w 6569242"/>
                <a:gd name="connsiteY8" fmla="*/ 112332 h 11233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569242" h="1123324">
                  <a:moveTo>
                    <a:pt x="0" y="112332"/>
                  </a:moveTo>
                  <a:cubicBezTo>
                    <a:pt x="0" y="50293"/>
                    <a:pt x="50293" y="0"/>
                    <a:pt x="112332" y="0"/>
                  </a:cubicBezTo>
                  <a:lnTo>
                    <a:pt x="6456910" y="0"/>
                  </a:lnTo>
                  <a:cubicBezTo>
                    <a:pt x="6518949" y="0"/>
                    <a:pt x="6569242" y="50293"/>
                    <a:pt x="6569242" y="112332"/>
                  </a:cubicBezTo>
                  <a:lnTo>
                    <a:pt x="6569242" y="1010992"/>
                  </a:lnTo>
                  <a:cubicBezTo>
                    <a:pt x="6569242" y="1073031"/>
                    <a:pt x="6518949" y="1123324"/>
                    <a:pt x="6456910" y="1123324"/>
                  </a:cubicBezTo>
                  <a:lnTo>
                    <a:pt x="112332" y="1123324"/>
                  </a:lnTo>
                  <a:cubicBezTo>
                    <a:pt x="50293" y="1123324"/>
                    <a:pt x="0" y="1073031"/>
                    <a:pt x="0" y="1010992"/>
                  </a:cubicBezTo>
                  <a:lnTo>
                    <a:pt x="0" y="112332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  <a:alpha val="86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4341" tIns="124341" rIns="0" bIns="124341" numCol="1" spcCol="1270" anchor="ctr" anchorCtr="0">
              <a:noAutofit/>
            </a:bodyPr>
            <a:lstStyle/>
            <a:p>
              <a:pPr lvl="0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400" kern="1200" dirty="0" smtClean="0">
                  <a:solidFill>
                    <a:schemeClr val="bg2">
                      <a:lumMod val="50000"/>
                    </a:schemeClr>
                  </a:solidFill>
                  <a:latin typeface="+mn-lt"/>
                </a:rPr>
                <a:t>Somente em </a:t>
              </a:r>
              <a:r>
                <a:rPr lang="pt-BR" sz="2400" b="1" kern="1200" dirty="0" smtClean="0">
                  <a:solidFill>
                    <a:schemeClr val="bg2">
                      <a:lumMod val="50000"/>
                    </a:schemeClr>
                  </a:solidFill>
                  <a:latin typeface="+mn-lt"/>
                </a:rPr>
                <a:t>2016: </a:t>
              </a:r>
            </a:p>
            <a:p>
              <a:pPr lvl="0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400" b="1" kern="1200" dirty="0" smtClean="0">
                  <a:solidFill>
                    <a:schemeClr val="bg2">
                      <a:lumMod val="50000"/>
                    </a:schemeClr>
                  </a:solidFill>
                  <a:latin typeface="+mn-lt"/>
                </a:rPr>
                <a:t>5.631</a:t>
              </a:r>
              <a:r>
                <a:rPr lang="pt-BR" sz="2400" b="0" kern="1200" dirty="0" smtClean="0">
                  <a:solidFill>
                    <a:schemeClr val="bg2">
                      <a:lumMod val="50000"/>
                    </a:schemeClr>
                  </a:solidFill>
                  <a:latin typeface="+mn-lt"/>
                </a:rPr>
                <a:t> servidores se afastaram </a:t>
              </a:r>
            </a:p>
            <a:p>
              <a:pPr lvl="0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400" b="1" kern="1200" dirty="0" smtClean="0">
                  <a:solidFill>
                    <a:schemeClr val="bg2">
                      <a:lumMod val="50000"/>
                    </a:schemeClr>
                  </a:solidFill>
                  <a:latin typeface="+mn-lt"/>
                </a:rPr>
                <a:t>38% </a:t>
              </a:r>
              <a:r>
                <a:rPr lang="pt-BR" sz="2400" b="0" kern="1200" dirty="0" smtClean="0">
                  <a:solidFill>
                    <a:schemeClr val="bg2">
                      <a:lumMod val="50000"/>
                    </a:schemeClr>
                  </a:solidFill>
                  <a:latin typeface="+mn-lt"/>
                </a:rPr>
                <a:t>do total de servidores ativos naquele ano (14.859) </a:t>
              </a:r>
            </a:p>
            <a:p>
              <a:pPr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400" dirty="0">
                  <a:solidFill>
                    <a:schemeClr val="bg2">
                      <a:lumMod val="50000"/>
                    </a:schemeClr>
                  </a:solidFill>
                </a:rPr>
                <a:t>Média de </a:t>
              </a:r>
              <a:r>
                <a:rPr lang="pt-BR" sz="2400" b="1" dirty="0">
                  <a:solidFill>
                    <a:schemeClr val="bg2">
                      <a:lumMod val="50000"/>
                    </a:schemeClr>
                  </a:solidFill>
                </a:rPr>
                <a:t>7,3</a:t>
              </a:r>
              <a:r>
                <a:rPr lang="pt-BR" sz="2400" dirty="0">
                  <a:solidFill>
                    <a:schemeClr val="bg2">
                      <a:lumMod val="50000"/>
                    </a:schemeClr>
                  </a:solidFill>
                </a:rPr>
                <a:t> dias de afastamentos por </a:t>
              </a:r>
              <a:r>
                <a:rPr lang="pt-BR" sz="2400" dirty="0" smtClean="0">
                  <a:solidFill>
                    <a:schemeClr val="bg2">
                      <a:lumMod val="50000"/>
                    </a:schemeClr>
                  </a:solidFill>
                </a:rPr>
                <a:t>ocorrência</a:t>
              </a:r>
              <a:endParaRPr lang="pt-BR" sz="2400" dirty="0">
                <a:solidFill>
                  <a:schemeClr val="bg2">
                    <a:lumMod val="50000"/>
                  </a:schemeClr>
                </a:solidFill>
              </a:endParaRPr>
            </a:p>
          </p:txBody>
        </p:sp>
      </p:grpSp>
      <p:sp>
        <p:nvSpPr>
          <p:cNvPr id="17" name="CaixaDeTexto 16"/>
          <p:cNvSpPr txBox="1"/>
          <p:nvPr/>
        </p:nvSpPr>
        <p:spPr>
          <a:xfrm>
            <a:off x="755576" y="5085184"/>
            <a:ext cx="7896708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700" b="1" dirty="0">
                <a:solidFill>
                  <a:srgbClr val="335D7D"/>
                </a:solidFill>
              </a:rPr>
              <a:t>Alcantara  </a:t>
            </a:r>
            <a:r>
              <a:rPr lang="pt-BR" sz="1700" b="1" dirty="0" smtClean="0">
                <a:solidFill>
                  <a:srgbClr val="335D7D"/>
                </a:solidFill>
              </a:rPr>
              <a:t>A C</a:t>
            </a:r>
            <a:r>
              <a:rPr lang="pt-BR" sz="1700" b="1" dirty="0">
                <a:solidFill>
                  <a:srgbClr val="335D7D"/>
                </a:solidFill>
              </a:rPr>
              <a:t>. Trabalho, adoecimento e saúde mental na Universidade de São Paulo. </a:t>
            </a:r>
            <a:endParaRPr lang="pt-BR" sz="1700" b="1" dirty="0" smtClean="0">
              <a:solidFill>
                <a:srgbClr val="335D7D"/>
              </a:solidFill>
            </a:endParaRPr>
          </a:p>
          <a:p>
            <a:r>
              <a:rPr lang="pt-BR" sz="1700" b="1" dirty="0" smtClean="0">
                <a:solidFill>
                  <a:srgbClr val="335D7D"/>
                </a:solidFill>
              </a:rPr>
              <a:t>Banco </a:t>
            </a:r>
            <a:r>
              <a:rPr lang="pt-BR" sz="1700" b="1" dirty="0">
                <a:solidFill>
                  <a:srgbClr val="335D7D"/>
                </a:solidFill>
              </a:rPr>
              <a:t>de teses USP. 2018.  </a:t>
            </a:r>
            <a:r>
              <a:rPr lang="pt-BR" sz="1700" b="1" dirty="0" smtClean="0">
                <a:solidFill>
                  <a:srgbClr val="335D7D"/>
                </a:solidFill>
              </a:rPr>
              <a:t>Disponível </a:t>
            </a:r>
            <a:r>
              <a:rPr lang="pt-BR" sz="1700" b="1" dirty="0">
                <a:solidFill>
                  <a:srgbClr val="335D7D"/>
                </a:solidFill>
              </a:rPr>
              <a:t>em:</a:t>
            </a:r>
            <a:r>
              <a:rPr lang="pt-BR" sz="1700" dirty="0">
                <a:solidFill>
                  <a:srgbClr val="003399"/>
                </a:solidFill>
              </a:rPr>
              <a:t>  </a:t>
            </a:r>
            <a:r>
              <a:rPr lang="pt-BR" sz="1700" u="sng" dirty="0" smtClean="0">
                <a:hlinkClick r:id="rId4"/>
              </a:rPr>
              <a:t>http</a:t>
            </a:r>
            <a:r>
              <a:rPr lang="pt-BR" sz="1700" u="sng" dirty="0">
                <a:hlinkClick r:id="rId4"/>
              </a:rPr>
              <a:t>://</a:t>
            </a:r>
            <a:r>
              <a:rPr lang="pt-BR" sz="1700" u="sng" dirty="0" smtClean="0">
                <a:hlinkClick r:id="rId4"/>
              </a:rPr>
              <a:t>www.teses.usp.br/teses/disponiveis/</a:t>
            </a:r>
          </a:p>
          <a:p>
            <a:r>
              <a:rPr lang="pt-BR" sz="1700" u="sng" dirty="0" smtClean="0">
                <a:hlinkClick r:id="rId4"/>
              </a:rPr>
              <a:t>108/108131/tde-05112018-093814/</a:t>
            </a:r>
            <a:r>
              <a:rPr lang="pt-BR" sz="1700" u="sng" dirty="0" err="1" smtClean="0">
                <a:hlinkClick r:id="rId4"/>
              </a:rPr>
              <a:t>pt-br.php</a:t>
            </a:r>
            <a:endParaRPr lang="pt-BR" sz="1700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755576" y="722891"/>
            <a:ext cx="27625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800" b="1" spc="-50" dirty="0">
                <a:solidFill>
                  <a:srgbClr val="E89F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BREVE HISTÓRICO</a:t>
            </a:r>
          </a:p>
        </p:txBody>
      </p:sp>
    </p:spTree>
    <p:extLst>
      <p:ext uri="{BB962C8B-B14F-4D97-AF65-F5344CB8AC3E}">
        <p14:creationId xmlns:p14="http://schemas.microsoft.com/office/powerpoint/2010/main" val="4152610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755576" y="764704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4200" b="1" dirty="0">
              <a:solidFill>
                <a:srgbClr val="E89F0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751325" y="1250437"/>
            <a:ext cx="7853123" cy="468052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pt-BR" sz="400" b="1" dirty="0" smtClean="0">
              <a:solidFill>
                <a:schemeClr val="bg2">
                  <a:lumMod val="50000"/>
                </a:schemeClr>
              </a:solidFill>
              <a:latin typeface="+mn-lt"/>
            </a:endParaRPr>
          </a:p>
          <a:p>
            <a:pPr>
              <a:spcBef>
                <a:spcPts val="0"/>
              </a:spcBef>
            </a:pPr>
            <a:endParaRPr lang="pt-BR" b="1" dirty="0">
              <a:solidFill>
                <a:schemeClr val="bg2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6" name="Picture 3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2311" y="116632"/>
            <a:ext cx="1975313" cy="887818"/>
          </a:xfrm>
          <a:prstGeom prst="rect">
            <a:avLst/>
          </a:prstGeom>
          <a:gradFill>
            <a:gsLst>
              <a:gs pos="91000">
                <a:schemeClr val="accent1">
                  <a:tint val="66000"/>
                  <a:satMod val="160000"/>
                </a:schemeClr>
              </a:gs>
              <a:gs pos="88000">
                <a:schemeClr val="accent2">
                  <a:lumMod val="75000"/>
                </a:schemeClr>
              </a:gs>
              <a:gs pos="8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xtLst/>
        </p:spPr>
      </p:pic>
      <p:sp>
        <p:nvSpPr>
          <p:cNvPr id="5" name="CaixaDeTexto 4"/>
          <p:cNvSpPr txBox="1"/>
          <p:nvPr/>
        </p:nvSpPr>
        <p:spPr>
          <a:xfrm>
            <a:off x="755576" y="722891"/>
            <a:ext cx="27625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800" b="1" spc="-50" dirty="0">
                <a:solidFill>
                  <a:srgbClr val="E89F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BREVE HISTÓRICO</a:t>
            </a:r>
          </a:p>
        </p:txBody>
      </p:sp>
      <p:graphicFrame>
        <p:nvGraphicFramePr>
          <p:cNvPr id="2" name="Gráfico 1"/>
          <p:cNvGraphicFramePr/>
          <p:nvPr>
            <p:extLst>
              <p:ext uri="{D42A27DB-BD31-4B8C-83A1-F6EECF244321}">
                <p14:modId xmlns:p14="http://schemas.microsoft.com/office/powerpoint/2010/main" val="1850634013"/>
              </p:ext>
            </p:extLst>
          </p:nvPr>
        </p:nvGraphicFramePr>
        <p:xfrm>
          <a:off x="751325" y="2204864"/>
          <a:ext cx="3604651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Gráfico 6"/>
          <p:cNvGraphicFramePr/>
          <p:nvPr>
            <p:extLst>
              <p:ext uri="{D42A27DB-BD31-4B8C-83A1-F6EECF244321}">
                <p14:modId xmlns:p14="http://schemas.microsoft.com/office/powerpoint/2010/main" val="393944163"/>
              </p:ext>
            </p:extLst>
          </p:nvPr>
        </p:nvGraphicFramePr>
        <p:xfrm>
          <a:off x="4677886" y="2204864"/>
          <a:ext cx="3638530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1115616" y="1484784"/>
            <a:ext cx="68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pt-BR" b="1" dirty="0" smtClean="0">
                <a:solidFill>
                  <a:schemeClr val="bg2">
                    <a:lumMod val="50000"/>
                  </a:schemeClr>
                </a:solidFill>
              </a:rPr>
              <a:t>QUADRO – SERVIDORES TÉCNICOS E ADMINISTRATIVOS (AGO/2019</a:t>
            </a:r>
            <a:r>
              <a:rPr lang="pt-BR" b="1" dirty="0">
                <a:solidFill>
                  <a:schemeClr val="bg2">
                    <a:lumMod val="50000"/>
                  </a:schemeClr>
                </a:solidFill>
              </a:rPr>
              <a:t>)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5163350" y="5058891"/>
            <a:ext cx="25450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pt-BR" sz="1600" b="1" dirty="0" smtClean="0">
                <a:solidFill>
                  <a:schemeClr val="bg2">
                    <a:lumMod val="50000"/>
                  </a:schemeClr>
                </a:solidFill>
              </a:rPr>
              <a:t>COM RESTRIÇÕES MÉDICAS</a:t>
            </a:r>
            <a:endParaRPr lang="pt-BR" sz="16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266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755576" y="764704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4200" b="1" dirty="0">
              <a:solidFill>
                <a:srgbClr val="E89F0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751325" y="1284528"/>
            <a:ext cx="7920880" cy="4808767"/>
          </a:xfrm>
          <a:prstGeom prst="rect">
            <a:avLst/>
          </a:prstGeom>
          <a:solidFill>
            <a:srgbClr val="ECEEEA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800"/>
              </a:spcBef>
            </a:pPr>
            <a:endParaRPr lang="pt-BR" sz="1000" b="1" dirty="0" smtClean="0">
              <a:solidFill>
                <a:schemeClr val="bg2">
                  <a:lumMod val="50000"/>
                </a:schemeClr>
              </a:solidFill>
              <a:latin typeface="+mn-lt"/>
            </a:endParaRPr>
          </a:p>
          <a:p>
            <a:pPr>
              <a:spcBef>
                <a:spcPts val="0"/>
              </a:spcBef>
            </a:pPr>
            <a:r>
              <a:rPr lang="pt-BR" b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INSTITUIÇÃO DO PROGRAMA RENOVA </a:t>
            </a:r>
          </a:p>
          <a:p>
            <a:pPr>
              <a:spcAft>
                <a:spcPts val="1200"/>
              </a:spcAft>
            </a:pPr>
            <a:r>
              <a:rPr lang="pt-BR" sz="2200" b="1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Implantação na capital – fase piloto (Ofício CODAGE/CIRC/009/2017</a:t>
            </a:r>
            <a:r>
              <a:rPr lang="pt-BR" sz="2200" b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):</a:t>
            </a:r>
            <a:endParaRPr lang="pt-BR" sz="2200" b="1" dirty="0">
              <a:solidFill>
                <a:schemeClr val="bg2">
                  <a:lumMod val="50000"/>
                </a:schemeClr>
              </a:solidFill>
              <a:latin typeface="+mn-lt"/>
            </a:endParaRPr>
          </a:p>
          <a:p>
            <a:pPr marL="360000" indent="-34290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sz="2100" b="1" u="sng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Público alvo</a:t>
            </a:r>
            <a:r>
              <a:rPr lang="pt-BR" sz="2100" b="1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: </a:t>
            </a:r>
            <a:r>
              <a:rPr lang="pt-BR" cap="none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Servidores do grupo Básico lotados na Capital com restrições para o desempenho das atividades habituais</a:t>
            </a:r>
          </a:p>
          <a:p>
            <a:pPr marL="360000" indent="-342900">
              <a:buFont typeface="Wingdings" panose="05000000000000000000" pitchFamily="2" charset="2"/>
              <a:buChar char="ü"/>
            </a:pPr>
            <a:r>
              <a:rPr lang="pt-BR" sz="2100" b="1" u="sng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Objetivo</a:t>
            </a:r>
            <a:r>
              <a:rPr lang="pt-BR" sz="2100" b="1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: </a:t>
            </a:r>
            <a:r>
              <a:rPr lang="pt-BR" cap="none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Proporcionar atividades mais adequadas, fundamentadas na preservação da saúde e no respeito e valorização das potencialidades laborativas, observadas as expectativas do servidor e da Universidade</a:t>
            </a:r>
          </a:p>
          <a:p>
            <a:pPr marL="1062900" indent="-342900">
              <a:buFont typeface="Wingdings" panose="05000000000000000000" pitchFamily="2" charset="2"/>
              <a:buChar char="ü"/>
            </a:pPr>
            <a:endParaRPr lang="pt-BR" sz="2200" dirty="0" smtClean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3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2311" y="116632"/>
            <a:ext cx="1975313" cy="887818"/>
          </a:xfrm>
          <a:prstGeom prst="rect">
            <a:avLst/>
          </a:prstGeom>
          <a:gradFill>
            <a:gsLst>
              <a:gs pos="91000">
                <a:schemeClr val="accent1">
                  <a:tint val="66000"/>
                  <a:satMod val="160000"/>
                </a:schemeClr>
              </a:gs>
              <a:gs pos="88000">
                <a:schemeClr val="accent2">
                  <a:lumMod val="75000"/>
                </a:schemeClr>
              </a:gs>
              <a:gs pos="8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xtLst/>
        </p:spPr>
      </p:pic>
      <p:sp>
        <p:nvSpPr>
          <p:cNvPr id="5" name="CaixaDeTexto 4"/>
          <p:cNvSpPr txBox="1"/>
          <p:nvPr/>
        </p:nvSpPr>
        <p:spPr>
          <a:xfrm>
            <a:off x="755576" y="722891"/>
            <a:ext cx="27625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800" b="1" spc="-50" dirty="0">
                <a:solidFill>
                  <a:srgbClr val="E89F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BREVE HISTÓRICO</a:t>
            </a:r>
          </a:p>
        </p:txBody>
      </p:sp>
    </p:spTree>
    <p:extLst>
      <p:ext uri="{BB962C8B-B14F-4D97-AF65-F5344CB8AC3E}">
        <p14:creationId xmlns:p14="http://schemas.microsoft.com/office/powerpoint/2010/main" val="2867120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755576" y="764704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4200" b="1" dirty="0">
              <a:solidFill>
                <a:srgbClr val="E89F0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751325" y="1284529"/>
            <a:ext cx="7920880" cy="4680520"/>
          </a:xfrm>
          <a:prstGeom prst="rect">
            <a:avLst/>
          </a:prstGeom>
          <a:solidFill>
            <a:srgbClr val="ECEEEA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endParaRPr lang="pt-BR" sz="100" b="1" dirty="0" smtClean="0">
              <a:solidFill>
                <a:schemeClr val="bg2">
                  <a:lumMod val="50000"/>
                </a:schemeClr>
              </a:solidFill>
              <a:latin typeface="+mn-lt"/>
            </a:endParaRPr>
          </a:p>
          <a:p>
            <a:r>
              <a:rPr lang="pt-BR" b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INSTITUIÇÃO DO PROGRAMA RENOVA </a:t>
            </a:r>
          </a:p>
          <a:p>
            <a:pPr>
              <a:spcAft>
                <a:spcPts val="1200"/>
              </a:spcAft>
            </a:pPr>
            <a:r>
              <a:rPr lang="pt-BR" sz="2200" b="1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Implantação na capital – fase piloto (Ofícios CODAGE/CIRC/015 e 17/2017</a:t>
            </a:r>
            <a:r>
              <a:rPr lang="pt-BR" sz="2200" b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):</a:t>
            </a:r>
            <a:endParaRPr lang="pt-BR" sz="2200" b="1" dirty="0">
              <a:solidFill>
                <a:schemeClr val="bg2">
                  <a:lumMod val="50000"/>
                </a:schemeClr>
              </a:solidFill>
              <a:latin typeface="+mn-lt"/>
            </a:endParaRPr>
          </a:p>
          <a:p>
            <a:pPr>
              <a:spcAft>
                <a:spcPts val="1200"/>
              </a:spcAft>
            </a:pPr>
            <a:r>
              <a:rPr lang="pt-BR" sz="2200" b="1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Calendário de implantação e </a:t>
            </a:r>
            <a:r>
              <a:rPr lang="pt-BR" sz="2200" b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diretrizes</a:t>
            </a:r>
            <a:r>
              <a:rPr lang="pt-BR" sz="2200" b="1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:</a:t>
            </a:r>
          </a:p>
          <a:p>
            <a:pPr marL="360000" indent="-34290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cap="none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Priorização das inscrições para os servidores com indicativo de sério comprometimento para o exercício das atividades da função de enquadramento</a:t>
            </a:r>
          </a:p>
          <a:p>
            <a:pPr marL="360000" indent="-34290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cap="none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Participação </a:t>
            </a:r>
            <a:r>
              <a:rPr lang="pt-BR" u="sng" cap="none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por opção</a:t>
            </a:r>
            <a:r>
              <a:rPr lang="pt-BR" cap="none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 dos servidores</a:t>
            </a:r>
          </a:p>
          <a:p>
            <a:pPr marL="1062900" indent="-342900">
              <a:buFont typeface="Wingdings" panose="05000000000000000000" pitchFamily="2" charset="2"/>
              <a:buChar char="ü"/>
            </a:pPr>
            <a:endParaRPr lang="pt-BR" sz="2200" dirty="0" smtClean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3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2311" y="116632"/>
            <a:ext cx="1975313" cy="887818"/>
          </a:xfrm>
          <a:prstGeom prst="rect">
            <a:avLst/>
          </a:prstGeom>
          <a:gradFill>
            <a:gsLst>
              <a:gs pos="91000">
                <a:schemeClr val="accent1">
                  <a:tint val="66000"/>
                  <a:satMod val="160000"/>
                </a:schemeClr>
              </a:gs>
              <a:gs pos="88000">
                <a:schemeClr val="accent2">
                  <a:lumMod val="75000"/>
                </a:schemeClr>
              </a:gs>
              <a:gs pos="8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xtLst/>
        </p:spPr>
      </p:pic>
      <p:sp>
        <p:nvSpPr>
          <p:cNvPr id="5" name="CaixaDeTexto 4"/>
          <p:cNvSpPr txBox="1"/>
          <p:nvPr/>
        </p:nvSpPr>
        <p:spPr>
          <a:xfrm>
            <a:off x="755576" y="722891"/>
            <a:ext cx="27625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800" b="1" spc="-50" dirty="0">
                <a:solidFill>
                  <a:srgbClr val="E89F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BREVE HISTÓRICO</a:t>
            </a:r>
          </a:p>
        </p:txBody>
      </p:sp>
    </p:spTree>
    <p:extLst>
      <p:ext uri="{BB962C8B-B14F-4D97-AF65-F5344CB8AC3E}">
        <p14:creationId xmlns:p14="http://schemas.microsoft.com/office/powerpoint/2010/main" val="1138165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755576" y="764704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4200" b="1" dirty="0">
              <a:solidFill>
                <a:srgbClr val="E89F0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765105" y="1295162"/>
            <a:ext cx="7920880" cy="4680520"/>
          </a:xfrm>
          <a:prstGeom prst="rect">
            <a:avLst/>
          </a:prstGeom>
          <a:solidFill>
            <a:srgbClr val="ECEEEA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600"/>
              </a:spcAft>
            </a:pPr>
            <a:endParaRPr lang="pt-BR" sz="700" b="1" dirty="0" smtClean="0">
              <a:solidFill>
                <a:schemeClr val="bg2">
                  <a:lumMod val="50000"/>
                </a:schemeClr>
              </a:solidFill>
              <a:latin typeface="+mn-lt"/>
            </a:endParaRPr>
          </a:p>
          <a:p>
            <a:pPr>
              <a:spcBef>
                <a:spcPts val="0"/>
              </a:spcBef>
            </a:pPr>
            <a:r>
              <a:rPr lang="pt-BR" b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INSTITUIÇÃO </a:t>
            </a:r>
            <a:r>
              <a:rPr lang="pt-BR" b="1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DO PROGRAMA </a:t>
            </a:r>
            <a:r>
              <a:rPr lang="pt-BR" b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RENOVA</a:t>
            </a:r>
            <a:endParaRPr lang="pt-BR" b="1" dirty="0">
              <a:solidFill>
                <a:schemeClr val="bg2">
                  <a:lumMod val="50000"/>
                </a:schemeClr>
              </a:solidFill>
              <a:latin typeface="+mn-lt"/>
            </a:endParaRPr>
          </a:p>
          <a:p>
            <a:pPr>
              <a:spcAft>
                <a:spcPts val="1200"/>
              </a:spcAft>
            </a:pPr>
            <a:r>
              <a:rPr lang="pt-BR" sz="2200" b="1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Implantação na capital – fase piloto (Ofícios CODAGE/CIRC/015 e 17/2017)</a:t>
            </a:r>
          </a:p>
          <a:p>
            <a:pPr>
              <a:spcAft>
                <a:spcPts val="1200"/>
              </a:spcAft>
            </a:pPr>
            <a:r>
              <a:rPr lang="pt-BR" sz="2200" b="1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Calendário de implantação e </a:t>
            </a:r>
            <a:r>
              <a:rPr lang="pt-BR" sz="2200" b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diretrizes</a:t>
            </a:r>
            <a:r>
              <a:rPr lang="pt-BR" sz="2200" b="1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:</a:t>
            </a:r>
          </a:p>
          <a:p>
            <a:pPr marL="360000" indent="-34290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cap="none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Ação coordenada entre o Departamento de Recursos </a:t>
            </a:r>
            <a:r>
              <a:rPr lang="pt-BR" cap="none" dirty="0">
                <a:solidFill>
                  <a:schemeClr val="bg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H</a:t>
            </a:r>
            <a:r>
              <a:rPr lang="pt-BR" cap="none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umanos (DRH), Divisão de Saúde </a:t>
            </a:r>
            <a:r>
              <a:rPr lang="pt-BR" cap="none" dirty="0">
                <a:solidFill>
                  <a:schemeClr val="bg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O</a:t>
            </a:r>
            <a:r>
              <a:rPr lang="pt-BR" cap="none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cupacional – DVSO (SESMT) e Escola Técnica de Gestão da USP (Escola USP)</a:t>
            </a:r>
            <a:endParaRPr lang="pt-BR" cap="none" dirty="0">
              <a:solidFill>
                <a:schemeClr val="bg2">
                  <a:lumMod val="50000"/>
                </a:schemeClr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6" name="Picture 3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2311" y="116632"/>
            <a:ext cx="1975313" cy="887818"/>
          </a:xfrm>
          <a:prstGeom prst="rect">
            <a:avLst/>
          </a:prstGeom>
          <a:gradFill>
            <a:gsLst>
              <a:gs pos="91000">
                <a:schemeClr val="accent1">
                  <a:tint val="66000"/>
                  <a:satMod val="160000"/>
                </a:schemeClr>
              </a:gs>
              <a:gs pos="88000">
                <a:schemeClr val="accent2">
                  <a:lumMod val="75000"/>
                </a:schemeClr>
              </a:gs>
              <a:gs pos="8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xtLst/>
        </p:spPr>
      </p:pic>
      <p:sp>
        <p:nvSpPr>
          <p:cNvPr id="5" name="CaixaDeTexto 4"/>
          <p:cNvSpPr txBox="1"/>
          <p:nvPr/>
        </p:nvSpPr>
        <p:spPr>
          <a:xfrm>
            <a:off x="755576" y="722891"/>
            <a:ext cx="27625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800" b="1" spc="-50" dirty="0">
                <a:solidFill>
                  <a:srgbClr val="E89F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BREVE HISTÓRICO</a:t>
            </a:r>
          </a:p>
        </p:txBody>
      </p:sp>
    </p:spTree>
    <p:extLst>
      <p:ext uri="{BB962C8B-B14F-4D97-AF65-F5344CB8AC3E}">
        <p14:creationId xmlns:p14="http://schemas.microsoft.com/office/powerpoint/2010/main" val="119563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eta em curva para a esquerda 27"/>
          <p:cNvSpPr/>
          <p:nvPr/>
        </p:nvSpPr>
        <p:spPr>
          <a:xfrm>
            <a:off x="5423021" y="2560650"/>
            <a:ext cx="1504269" cy="3131886"/>
          </a:xfrm>
          <a:prstGeom prst="curvedLeftArrow">
            <a:avLst>
              <a:gd name="adj1" fmla="val 23743"/>
              <a:gd name="adj2" fmla="val 50000"/>
              <a:gd name="adj3" fmla="val 25000"/>
            </a:avLst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26" name="Seta em curva para a direita 25"/>
          <p:cNvSpPr/>
          <p:nvPr/>
        </p:nvSpPr>
        <p:spPr>
          <a:xfrm>
            <a:off x="2178173" y="2543197"/>
            <a:ext cx="1565256" cy="3166791"/>
          </a:xfrm>
          <a:prstGeom prst="curvedRightArrow">
            <a:avLst>
              <a:gd name="adj1" fmla="val 25254"/>
              <a:gd name="adj2" fmla="val 50000"/>
              <a:gd name="adj3" fmla="val 25000"/>
            </a:avLst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pic>
        <p:nvPicPr>
          <p:cNvPr id="17" name="Picture 3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2311" y="116632"/>
            <a:ext cx="1975313" cy="887818"/>
          </a:xfrm>
          <a:prstGeom prst="rect">
            <a:avLst/>
          </a:prstGeom>
          <a:gradFill>
            <a:gsLst>
              <a:gs pos="91000">
                <a:schemeClr val="accent1">
                  <a:tint val="66000"/>
                  <a:satMod val="160000"/>
                </a:schemeClr>
              </a:gs>
              <a:gs pos="88000">
                <a:schemeClr val="accent2">
                  <a:lumMod val="75000"/>
                </a:schemeClr>
              </a:gs>
              <a:gs pos="8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xtLst/>
        </p:spPr>
      </p:pic>
      <p:grpSp>
        <p:nvGrpSpPr>
          <p:cNvPr id="11" name="Grupo 10"/>
          <p:cNvGrpSpPr/>
          <p:nvPr/>
        </p:nvGrpSpPr>
        <p:grpSpPr>
          <a:xfrm>
            <a:off x="1711075" y="2132856"/>
            <a:ext cx="5728183" cy="3891960"/>
            <a:chOff x="1691688" y="1412784"/>
            <a:chExt cx="5728183" cy="3891960"/>
          </a:xfrm>
        </p:grpSpPr>
        <p:sp>
          <p:nvSpPr>
            <p:cNvPr id="13" name="Forma livre 12"/>
            <p:cNvSpPr/>
            <p:nvPr/>
          </p:nvSpPr>
          <p:spPr>
            <a:xfrm>
              <a:off x="3679507" y="3849492"/>
              <a:ext cx="1784985" cy="1455252"/>
            </a:xfrm>
            <a:custGeom>
              <a:avLst/>
              <a:gdLst>
                <a:gd name="connsiteX0" fmla="*/ 0 w 1784985"/>
                <a:gd name="connsiteY0" fmla="*/ 297503 h 1784985"/>
                <a:gd name="connsiteX1" fmla="*/ 297503 w 1784985"/>
                <a:gd name="connsiteY1" fmla="*/ 0 h 1784985"/>
                <a:gd name="connsiteX2" fmla="*/ 1487482 w 1784985"/>
                <a:gd name="connsiteY2" fmla="*/ 0 h 1784985"/>
                <a:gd name="connsiteX3" fmla="*/ 1784985 w 1784985"/>
                <a:gd name="connsiteY3" fmla="*/ 297503 h 1784985"/>
                <a:gd name="connsiteX4" fmla="*/ 1784985 w 1784985"/>
                <a:gd name="connsiteY4" fmla="*/ 1487482 h 1784985"/>
                <a:gd name="connsiteX5" fmla="*/ 1487482 w 1784985"/>
                <a:gd name="connsiteY5" fmla="*/ 1784985 h 1784985"/>
                <a:gd name="connsiteX6" fmla="*/ 297503 w 1784985"/>
                <a:gd name="connsiteY6" fmla="*/ 1784985 h 1784985"/>
                <a:gd name="connsiteX7" fmla="*/ 0 w 1784985"/>
                <a:gd name="connsiteY7" fmla="*/ 1487482 h 1784985"/>
                <a:gd name="connsiteX8" fmla="*/ 0 w 1784985"/>
                <a:gd name="connsiteY8" fmla="*/ 297503 h 1784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84985" h="1784985">
                  <a:moveTo>
                    <a:pt x="0" y="297503"/>
                  </a:moveTo>
                  <a:cubicBezTo>
                    <a:pt x="0" y="133197"/>
                    <a:pt x="133197" y="0"/>
                    <a:pt x="297503" y="0"/>
                  </a:cubicBezTo>
                  <a:lnTo>
                    <a:pt x="1487482" y="0"/>
                  </a:lnTo>
                  <a:cubicBezTo>
                    <a:pt x="1651788" y="0"/>
                    <a:pt x="1784985" y="133197"/>
                    <a:pt x="1784985" y="297503"/>
                  </a:cubicBezTo>
                  <a:lnTo>
                    <a:pt x="1784985" y="1487482"/>
                  </a:lnTo>
                  <a:cubicBezTo>
                    <a:pt x="1784985" y="1651788"/>
                    <a:pt x="1651788" y="1784985"/>
                    <a:pt x="1487482" y="1784985"/>
                  </a:cubicBezTo>
                  <a:lnTo>
                    <a:pt x="297503" y="1784985"/>
                  </a:lnTo>
                  <a:cubicBezTo>
                    <a:pt x="133197" y="1784985"/>
                    <a:pt x="0" y="1651788"/>
                    <a:pt x="0" y="1487482"/>
                  </a:cubicBezTo>
                  <a:lnTo>
                    <a:pt x="0" y="297503"/>
                  </a:lnTo>
                  <a:close/>
                </a:path>
              </a:pathLst>
            </a:custGeom>
            <a:solidFill>
              <a:schemeClr val="bg2">
                <a:lumMod val="50000"/>
                <a:alpha val="47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3011" tIns="103011" rIns="103011" bIns="103011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ts val="1200"/>
                </a:spcBef>
              </a:pPr>
              <a:r>
                <a:rPr lang="pt-BR" sz="2500" kern="1200" dirty="0" smtClean="0">
                  <a:solidFill>
                    <a:srgbClr val="0033CC"/>
                  </a:solidFill>
                  <a:latin typeface="Aharoni" panose="02010803020104030203" pitchFamily="2" charset="-79"/>
                  <a:cs typeface="Aharoni" panose="02010803020104030203" pitchFamily="2" charset="-79"/>
                </a:rPr>
                <a:t>SERVIDOR</a:t>
              </a:r>
            </a:p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</a:pPr>
              <a:r>
                <a:rPr lang="pt-BR" sz="2500" dirty="0" smtClean="0">
                  <a:solidFill>
                    <a:srgbClr val="0033CC"/>
                  </a:solidFill>
                  <a:latin typeface="Aharoni" panose="02010803020104030203" pitchFamily="2" charset="-79"/>
                  <a:cs typeface="Aharoni" panose="02010803020104030203" pitchFamily="2" charset="-79"/>
                </a:rPr>
                <a:t>e UNIDADE</a:t>
              </a:r>
              <a:endParaRPr lang="pt-BR" sz="2500" kern="1200" dirty="0">
                <a:solidFill>
                  <a:srgbClr val="0033CC"/>
                </a:solidFill>
                <a:latin typeface="Aharoni" panose="02010803020104030203" pitchFamily="2" charset="-79"/>
                <a:cs typeface="Aharoni" panose="02010803020104030203" pitchFamily="2" charset="-79"/>
              </a:endParaRPr>
            </a:p>
          </p:txBody>
        </p:sp>
        <p:sp>
          <p:nvSpPr>
            <p:cNvPr id="15" name="Forma livre 14"/>
            <p:cNvSpPr/>
            <p:nvPr/>
          </p:nvSpPr>
          <p:spPr>
            <a:xfrm>
              <a:off x="1691688" y="2492902"/>
              <a:ext cx="1695735" cy="1356588"/>
            </a:xfrm>
            <a:custGeom>
              <a:avLst/>
              <a:gdLst>
                <a:gd name="connsiteX0" fmla="*/ 0 w 1695735"/>
                <a:gd name="connsiteY0" fmla="*/ 135659 h 1356588"/>
                <a:gd name="connsiteX1" fmla="*/ 135659 w 1695735"/>
                <a:gd name="connsiteY1" fmla="*/ 0 h 1356588"/>
                <a:gd name="connsiteX2" fmla="*/ 1560076 w 1695735"/>
                <a:gd name="connsiteY2" fmla="*/ 0 h 1356588"/>
                <a:gd name="connsiteX3" fmla="*/ 1695735 w 1695735"/>
                <a:gd name="connsiteY3" fmla="*/ 135659 h 1356588"/>
                <a:gd name="connsiteX4" fmla="*/ 1695735 w 1695735"/>
                <a:gd name="connsiteY4" fmla="*/ 1220929 h 1356588"/>
                <a:gd name="connsiteX5" fmla="*/ 1560076 w 1695735"/>
                <a:gd name="connsiteY5" fmla="*/ 1356588 h 1356588"/>
                <a:gd name="connsiteX6" fmla="*/ 135659 w 1695735"/>
                <a:gd name="connsiteY6" fmla="*/ 1356588 h 1356588"/>
                <a:gd name="connsiteX7" fmla="*/ 0 w 1695735"/>
                <a:gd name="connsiteY7" fmla="*/ 1220929 h 1356588"/>
                <a:gd name="connsiteX8" fmla="*/ 0 w 1695735"/>
                <a:gd name="connsiteY8" fmla="*/ 135659 h 13565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95735" h="1356588">
                  <a:moveTo>
                    <a:pt x="0" y="135659"/>
                  </a:moveTo>
                  <a:cubicBezTo>
                    <a:pt x="0" y="60737"/>
                    <a:pt x="60737" y="0"/>
                    <a:pt x="135659" y="0"/>
                  </a:cubicBezTo>
                  <a:lnTo>
                    <a:pt x="1560076" y="0"/>
                  </a:lnTo>
                  <a:cubicBezTo>
                    <a:pt x="1634998" y="0"/>
                    <a:pt x="1695735" y="60737"/>
                    <a:pt x="1695735" y="135659"/>
                  </a:cubicBezTo>
                  <a:lnTo>
                    <a:pt x="1695735" y="1220929"/>
                  </a:lnTo>
                  <a:cubicBezTo>
                    <a:pt x="1695735" y="1295851"/>
                    <a:pt x="1634998" y="1356588"/>
                    <a:pt x="1560076" y="1356588"/>
                  </a:cubicBezTo>
                  <a:lnTo>
                    <a:pt x="135659" y="1356588"/>
                  </a:lnTo>
                  <a:cubicBezTo>
                    <a:pt x="60737" y="1356588"/>
                    <a:pt x="0" y="1295851"/>
                    <a:pt x="0" y="1220929"/>
                  </a:cubicBezTo>
                  <a:lnTo>
                    <a:pt x="0" y="135659"/>
                  </a:lnTo>
                  <a:close/>
                </a:path>
              </a:pathLst>
            </a:custGeom>
            <a:solidFill>
              <a:srgbClr val="FFAFAF"/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0693" tIns="100693" rIns="100693" bIns="100693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3200" kern="1200" dirty="0" smtClean="0">
                  <a:solidFill>
                    <a:srgbClr val="C00000"/>
                  </a:solidFill>
                  <a:latin typeface="Aharoni" panose="02010803020104030203" pitchFamily="2" charset="-79"/>
                  <a:cs typeface="Aharoni" panose="02010803020104030203" pitchFamily="2" charset="-79"/>
                </a:rPr>
                <a:t>ESCOLA USP</a:t>
              </a:r>
              <a:endParaRPr lang="pt-BR" sz="3200" kern="1200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endParaRPr>
            </a:p>
          </p:txBody>
        </p:sp>
        <p:sp>
          <p:nvSpPr>
            <p:cNvPr id="19" name="Forma livre 18"/>
            <p:cNvSpPr/>
            <p:nvPr/>
          </p:nvSpPr>
          <p:spPr>
            <a:xfrm>
              <a:off x="3707900" y="1412784"/>
              <a:ext cx="1695735" cy="1356588"/>
            </a:xfrm>
            <a:custGeom>
              <a:avLst/>
              <a:gdLst>
                <a:gd name="connsiteX0" fmla="*/ 0 w 1695735"/>
                <a:gd name="connsiteY0" fmla="*/ 135659 h 1356588"/>
                <a:gd name="connsiteX1" fmla="*/ 135659 w 1695735"/>
                <a:gd name="connsiteY1" fmla="*/ 0 h 1356588"/>
                <a:gd name="connsiteX2" fmla="*/ 1560076 w 1695735"/>
                <a:gd name="connsiteY2" fmla="*/ 0 h 1356588"/>
                <a:gd name="connsiteX3" fmla="*/ 1695735 w 1695735"/>
                <a:gd name="connsiteY3" fmla="*/ 135659 h 1356588"/>
                <a:gd name="connsiteX4" fmla="*/ 1695735 w 1695735"/>
                <a:gd name="connsiteY4" fmla="*/ 1220929 h 1356588"/>
                <a:gd name="connsiteX5" fmla="*/ 1560076 w 1695735"/>
                <a:gd name="connsiteY5" fmla="*/ 1356588 h 1356588"/>
                <a:gd name="connsiteX6" fmla="*/ 135659 w 1695735"/>
                <a:gd name="connsiteY6" fmla="*/ 1356588 h 1356588"/>
                <a:gd name="connsiteX7" fmla="*/ 0 w 1695735"/>
                <a:gd name="connsiteY7" fmla="*/ 1220929 h 1356588"/>
                <a:gd name="connsiteX8" fmla="*/ 0 w 1695735"/>
                <a:gd name="connsiteY8" fmla="*/ 135659 h 13565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95735" h="1356588">
                  <a:moveTo>
                    <a:pt x="0" y="135659"/>
                  </a:moveTo>
                  <a:cubicBezTo>
                    <a:pt x="0" y="60737"/>
                    <a:pt x="60737" y="0"/>
                    <a:pt x="135659" y="0"/>
                  </a:cubicBezTo>
                  <a:lnTo>
                    <a:pt x="1560076" y="0"/>
                  </a:lnTo>
                  <a:cubicBezTo>
                    <a:pt x="1634998" y="0"/>
                    <a:pt x="1695735" y="60737"/>
                    <a:pt x="1695735" y="135659"/>
                  </a:cubicBezTo>
                  <a:lnTo>
                    <a:pt x="1695735" y="1220929"/>
                  </a:lnTo>
                  <a:cubicBezTo>
                    <a:pt x="1695735" y="1295851"/>
                    <a:pt x="1634998" y="1356588"/>
                    <a:pt x="1560076" y="1356588"/>
                  </a:cubicBezTo>
                  <a:lnTo>
                    <a:pt x="135659" y="1356588"/>
                  </a:lnTo>
                  <a:cubicBezTo>
                    <a:pt x="60737" y="1356588"/>
                    <a:pt x="0" y="1295851"/>
                    <a:pt x="0" y="1220929"/>
                  </a:cubicBezTo>
                  <a:lnTo>
                    <a:pt x="0" y="135659"/>
                  </a:lnTo>
                  <a:close/>
                </a:path>
              </a:pathLst>
            </a:custGeom>
            <a:solidFill>
              <a:schemeClr val="accent6">
                <a:lumMod val="75000"/>
                <a:alpha val="29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0693" tIns="100693" rIns="100693" bIns="100693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3200" kern="1200" dirty="0" smtClean="0">
                  <a:solidFill>
                    <a:srgbClr val="006600"/>
                  </a:solidFill>
                  <a:latin typeface="Aharoni" panose="02010803020104030203" pitchFamily="2" charset="-79"/>
                  <a:cs typeface="Aharoni" panose="02010803020104030203" pitchFamily="2" charset="-79"/>
                </a:rPr>
                <a:t>SESMT</a:t>
              </a:r>
              <a:endParaRPr lang="pt-BR" sz="3200" kern="1200" dirty="0">
                <a:solidFill>
                  <a:srgbClr val="006600"/>
                </a:solidFill>
                <a:latin typeface="Aharoni" panose="02010803020104030203" pitchFamily="2" charset="-79"/>
                <a:cs typeface="Aharoni" panose="02010803020104030203" pitchFamily="2" charset="-79"/>
              </a:endParaRPr>
            </a:p>
          </p:txBody>
        </p:sp>
        <p:sp>
          <p:nvSpPr>
            <p:cNvPr id="21" name="Forma livre 20"/>
            <p:cNvSpPr/>
            <p:nvPr/>
          </p:nvSpPr>
          <p:spPr>
            <a:xfrm>
              <a:off x="5724136" y="2492904"/>
              <a:ext cx="1695735" cy="1356588"/>
            </a:xfrm>
            <a:custGeom>
              <a:avLst/>
              <a:gdLst>
                <a:gd name="connsiteX0" fmla="*/ 0 w 1695735"/>
                <a:gd name="connsiteY0" fmla="*/ 135659 h 1356588"/>
                <a:gd name="connsiteX1" fmla="*/ 135659 w 1695735"/>
                <a:gd name="connsiteY1" fmla="*/ 0 h 1356588"/>
                <a:gd name="connsiteX2" fmla="*/ 1560076 w 1695735"/>
                <a:gd name="connsiteY2" fmla="*/ 0 h 1356588"/>
                <a:gd name="connsiteX3" fmla="*/ 1695735 w 1695735"/>
                <a:gd name="connsiteY3" fmla="*/ 135659 h 1356588"/>
                <a:gd name="connsiteX4" fmla="*/ 1695735 w 1695735"/>
                <a:gd name="connsiteY4" fmla="*/ 1220929 h 1356588"/>
                <a:gd name="connsiteX5" fmla="*/ 1560076 w 1695735"/>
                <a:gd name="connsiteY5" fmla="*/ 1356588 h 1356588"/>
                <a:gd name="connsiteX6" fmla="*/ 135659 w 1695735"/>
                <a:gd name="connsiteY6" fmla="*/ 1356588 h 1356588"/>
                <a:gd name="connsiteX7" fmla="*/ 0 w 1695735"/>
                <a:gd name="connsiteY7" fmla="*/ 1220929 h 1356588"/>
                <a:gd name="connsiteX8" fmla="*/ 0 w 1695735"/>
                <a:gd name="connsiteY8" fmla="*/ 135659 h 13565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95735" h="1356588">
                  <a:moveTo>
                    <a:pt x="0" y="135659"/>
                  </a:moveTo>
                  <a:cubicBezTo>
                    <a:pt x="0" y="60737"/>
                    <a:pt x="60737" y="0"/>
                    <a:pt x="135659" y="0"/>
                  </a:cubicBezTo>
                  <a:lnTo>
                    <a:pt x="1560076" y="0"/>
                  </a:lnTo>
                  <a:cubicBezTo>
                    <a:pt x="1634998" y="0"/>
                    <a:pt x="1695735" y="60737"/>
                    <a:pt x="1695735" y="135659"/>
                  </a:cubicBezTo>
                  <a:lnTo>
                    <a:pt x="1695735" y="1220929"/>
                  </a:lnTo>
                  <a:cubicBezTo>
                    <a:pt x="1695735" y="1295851"/>
                    <a:pt x="1634998" y="1356588"/>
                    <a:pt x="1560076" y="1356588"/>
                  </a:cubicBezTo>
                  <a:lnTo>
                    <a:pt x="135659" y="1356588"/>
                  </a:lnTo>
                  <a:cubicBezTo>
                    <a:pt x="60737" y="1356588"/>
                    <a:pt x="0" y="1295851"/>
                    <a:pt x="0" y="1220929"/>
                  </a:cubicBezTo>
                  <a:lnTo>
                    <a:pt x="0" y="135659"/>
                  </a:lnTo>
                  <a:close/>
                </a:path>
              </a:pathLst>
            </a:custGeom>
            <a:solidFill>
              <a:srgbClr val="D1B2E8"/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0693" tIns="100693" rIns="100693" bIns="100693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3200" kern="1200" dirty="0" smtClean="0">
                  <a:solidFill>
                    <a:srgbClr val="333399"/>
                  </a:solidFill>
                  <a:latin typeface="Aharoni" panose="02010803020104030203" pitchFamily="2" charset="-79"/>
                  <a:cs typeface="Aharoni" panose="02010803020104030203" pitchFamily="2" charset="-79"/>
                </a:rPr>
                <a:t>DRH</a:t>
              </a:r>
              <a:endParaRPr lang="pt-BR" sz="3200" kern="1200" dirty="0">
                <a:solidFill>
                  <a:srgbClr val="333399"/>
                </a:solidFill>
                <a:latin typeface="Aharoni" panose="02010803020104030203" pitchFamily="2" charset="-79"/>
                <a:cs typeface="Aharoni" panose="02010803020104030203" pitchFamily="2" charset="-79"/>
              </a:endParaRPr>
            </a:p>
          </p:txBody>
        </p:sp>
      </p:grpSp>
      <p:sp>
        <p:nvSpPr>
          <p:cNvPr id="29" name="Seta para baixo 28"/>
          <p:cNvSpPr/>
          <p:nvPr/>
        </p:nvSpPr>
        <p:spPr>
          <a:xfrm>
            <a:off x="4242276" y="3516978"/>
            <a:ext cx="648072" cy="1219231"/>
          </a:xfrm>
          <a:prstGeom prst="downArrow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30" name="CaixaDeTexto 29"/>
          <p:cNvSpPr txBox="1"/>
          <p:nvPr/>
        </p:nvSpPr>
        <p:spPr>
          <a:xfrm>
            <a:off x="2908198" y="1381418"/>
            <a:ext cx="33162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solidFill>
                  <a:srgbClr val="333399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ATUAÇÃO COORDENADA</a:t>
            </a:r>
            <a:endParaRPr lang="pt-BR" dirty="0">
              <a:solidFill>
                <a:srgbClr val="333399"/>
              </a:solidFill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cxnSp>
        <p:nvCxnSpPr>
          <p:cNvPr id="32" name="Conector em curva 31"/>
          <p:cNvCxnSpPr>
            <a:stCxn id="30" idx="1"/>
          </p:cNvCxnSpPr>
          <p:nvPr/>
        </p:nvCxnSpPr>
        <p:spPr>
          <a:xfrm rot="10800000" flipV="1">
            <a:off x="2089128" y="1566083"/>
            <a:ext cx="819071" cy="1646891"/>
          </a:xfrm>
          <a:prstGeom prst="curved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em curva 34"/>
          <p:cNvCxnSpPr>
            <a:stCxn id="30" idx="3"/>
          </p:cNvCxnSpPr>
          <p:nvPr/>
        </p:nvCxnSpPr>
        <p:spPr>
          <a:xfrm>
            <a:off x="6224427" y="1566084"/>
            <a:ext cx="827884" cy="1646890"/>
          </a:xfrm>
          <a:prstGeom prst="curved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de seta reta 38"/>
          <p:cNvCxnSpPr>
            <a:stCxn id="30" idx="2"/>
          </p:cNvCxnSpPr>
          <p:nvPr/>
        </p:nvCxnSpPr>
        <p:spPr>
          <a:xfrm flipH="1">
            <a:off x="4566312" y="1750750"/>
            <a:ext cx="1" cy="38210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CaixaDeTexto 47"/>
          <p:cNvSpPr txBox="1"/>
          <p:nvPr/>
        </p:nvSpPr>
        <p:spPr>
          <a:xfrm>
            <a:off x="3479662" y="3880389"/>
            <a:ext cx="21733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rgbClr val="333399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ACOLHIMENTO</a:t>
            </a:r>
          </a:p>
        </p:txBody>
      </p:sp>
      <p:sp>
        <p:nvSpPr>
          <p:cNvPr id="16" name="CaixaDeTexto 15"/>
          <p:cNvSpPr txBox="1"/>
          <p:nvPr/>
        </p:nvSpPr>
        <p:spPr>
          <a:xfrm>
            <a:off x="755576" y="722891"/>
            <a:ext cx="27625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800" b="1" spc="-50" dirty="0">
                <a:solidFill>
                  <a:srgbClr val="E89F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BREVE HISTÓRICO</a:t>
            </a:r>
          </a:p>
        </p:txBody>
      </p:sp>
    </p:spTree>
    <p:extLst>
      <p:ext uri="{BB962C8B-B14F-4D97-AF65-F5344CB8AC3E}">
        <p14:creationId xmlns:p14="http://schemas.microsoft.com/office/powerpoint/2010/main" val="2825738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6" grpId="0" animBg="1"/>
      <p:bldP spid="29" grpId="0" animBg="1"/>
      <p:bldP spid="30" grpId="0"/>
      <p:bldP spid="48" grpId="0"/>
    </p:bldLst>
  </p:timing>
</p:sld>
</file>

<file path=ppt/theme/theme1.xml><?xml version="1.0" encoding="utf-8"?>
<a:theme xmlns:a="http://schemas.openxmlformats.org/drawingml/2006/main" name="TREINAMENTO CHEFIAS 12-06-2017 (1)">
  <a:themeElements>
    <a:clrScheme name="Retrospec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iv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8694</TotalTime>
  <Words>1139</Words>
  <Application>Microsoft Office PowerPoint</Application>
  <PresentationFormat>Apresentação na tela (4:3)</PresentationFormat>
  <Paragraphs>257</Paragraphs>
  <Slides>23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24" baseType="lpstr">
      <vt:lpstr>TREINAMENTO CHEFIAS 12-06-2017 (1)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EQUIPE - CAPITAL</vt:lpstr>
      <vt:lpstr>EQUIPE - PIRACICABA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Renova</dc:title>
  <dc:creator>Fabio Albino Zagui</dc:creator>
  <cp:lastModifiedBy>Fabio Albino Zagui</cp:lastModifiedBy>
  <cp:revision>337</cp:revision>
  <dcterms:created xsi:type="dcterms:W3CDTF">2016-05-03T19:09:33Z</dcterms:created>
  <dcterms:modified xsi:type="dcterms:W3CDTF">2019-10-02T16:34:24Z</dcterms:modified>
</cp:coreProperties>
</file>